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  <p:sldId id="305" r:id="rId43"/>
    <p:sldId id="306" r:id="rId44"/>
    <p:sldId id="307" r:id="rId45"/>
    <p:sldId id="308" r:id="rId46"/>
    <p:sldId id="309" r:id="rId47"/>
    <p:sldId id="310" r:id="rId48"/>
    <p:sldId id="311" r:id="rId49"/>
    <p:sldId id="312" r:id="rId50"/>
    <p:sldId id="313" r:id="rId51"/>
    <p:sldId id="314" r:id="rId52"/>
    <p:sldId id="315" r:id="rId53"/>
    <p:sldId id="316" r:id="rId54"/>
    <p:sldId id="317" r:id="rId55"/>
    <p:sldId id="318" r:id="rId56"/>
    <p:sldId id="319" r:id="rId57"/>
    <p:sldId id="320" r:id="rId58"/>
    <p:sldId id="321" r:id="rId59"/>
    <p:sldId id="322" r:id="rId60"/>
    <p:sldId id="286" r:id="rId61"/>
    <p:sldId id="287" r:id="rId62"/>
    <p:sldId id="288" r:id="rId63"/>
    <p:sldId id="289" r:id="rId64"/>
    <p:sldId id="290" r:id="rId65"/>
    <p:sldId id="291" r:id="rId66"/>
    <p:sldId id="292" r:id="rId67"/>
    <p:sldId id="293" r:id="rId6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25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tif>
</file>

<file path=ppt/media/image6.tif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2" name="Shape 1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6" name="Shape 26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6" name="Shape 27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6" name="Shape 2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itle"/>
          <p:cNvSpPr txBox="1">
            <a:spLocks noGrp="1"/>
          </p:cNvSpPr>
          <p:nvPr>
            <p:ph type="body" sz="quarter" idx="21"/>
          </p:nvPr>
        </p:nvSpPr>
        <p:spPr>
          <a:xfrm>
            <a:off x="80527" y="9325888"/>
            <a:ext cx="19995412" cy="290750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15000" cap="all">
                <a:solidFill>
                  <a:srgbClr val="447FB5"/>
                </a:solidFill>
              </a:defRPr>
            </a:lvl1pPr>
          </a:lstStyle>
          <a:p>
            <a:r>
              <a:t>title</a:t>
            </a:r>
          </a:p>
        </p:txBody>
      </p:sp>
      <p:sp>
        <p:nvSpPr>
          <p:cNvPr id="18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80527" y="12269988"/>
            <a:ext cx="19995412" cy="101834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6000" b="1" cap="all">
                <a:solidFill>
                  <a:srgbClr val="447FB5"/>
                </a:solidFill>
              </a:defRPr>
            </a:lvl1pPr>
          </a:lstStyle>
          <a:p>
            <a:r>
              <a:t>subtitle</a:t>
            </a:r>
          </a:p>
        </p:txBody>
      </p:sp>
      <p:sp>
        <p:nvSpPr>
          <p:cNvPr id="1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2387600" y="8001000"/>
            <a:ext cx="19621500" cy="838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9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2374900" y="5422899"/>
            <a:ext cx="19621500" cy="1790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1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2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132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4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4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145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something.R"/>
          <p:cNvSpPr txBox="1">
            <a:spLocks noGrp="1"/>
          </p:cNvSpPr>
          <p:nvPr>
            <p:ph type="body" sz="quarter" idx="21"/>
          </p:nvPr>
        </p:nvSpPr>
        <p:spPr>
          <a:xfrm>
            <a:off x="9200672" y="6247414"/>
            <a:ext cx="5982656" cy="122117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7000">
                <a:solidFill>
                  <a:srgbClr val="53535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something.R</a:t>
            </a:r>
          </a:p>
        </p:txBody>
      </p:sp>
      <p:sp>
        <p:nvSpPr>
          <p:cNvPr id="1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49" y="2310475"/>
            <a:ext cx="23050501" cy="9090151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Homewo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" name="Homework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Homework</a:t>
            </a:r>
          </a:p>
        </p:txBody>
      </p:sp>
      <p:sp>
        <p:nvSpPr>
          <p:cNvPr id="181" name="something.R"/>
          <p:cNvSpPr txBox="1">
            <a:spLocks noGrp="1"/>
          </p:cNvSpPr>
          <p:nvPr>
            <p:ph type="body" sz="quarter" idx="21"/>
          </p:nvPr>
        </p:nvSpPr>
        <p:spPr>
          <a:xfrm>
            <a:off x="9200672" y="6247414"/>
            <a:ext cx="5982656" cy="122117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7000">
                <a:solidFill>
                  <a:srgbClr val="53535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something.R</a:t>
            </a:r>
          </a:p>
        </p:txBody>
      </p:sp>
      <p:pic>
        <p:nvPicPr>
          <p:cNvPr id="182" name="kissclipart-clip-art-laptop-clipart-laptop-clip-art-1d354aa3cf5e1e46.png" descr="kissclipart-clip-art-laptop-clipart-laptop-clip-art-1d354aa3cf5e1e46.png"/>
          <p:cNvPicPr>
            <a:picLocks noChangeAspect="1"/>
          </p:cNvPicPr>
          <p:nvPr/>
        </p:nvPicPr>
        <p:blipFill>
          <a:blip r:embed="rId2">
            <a:alphaModFix amt="45872"/>
            <a:extLst/>
          </a:blip>
          <a:stretch>
            <a:fillRect/>
          </a:stretch>
        </p:blipFill>
        <p:spPr>
          <a:xfrm flipH="1">
            <a:off x="0" y="0"/>
            <a:ext cx="7315200" cy="7620000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sp>
        <p:nvSpPr>
          <p:cNvPr id="183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8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instructor…"/>
          <p:cNvSpPr txBox="1">
            <a:spLocks noGrp="1"/>
          </p:cNvSpPr>
          <p:nvPr>
            <p:ph type="body" sz="quarter" idx="21"/>
          </p:nvPr>
        </p:nvSpPr>
        <p:spPr>
          <a:xfrm>
            <a:off x="6546453" y="4794678"/>
            <a:ext cx="11291094" cy="4126644"/>
          </a:xfrm>
          <a:prstGeom prst="rect">
            <a:avLst/>
          </a:prstGeom>
        </p:spPr>
        <p:txBody>
          <a:bodyPr/>
          <a:lstStyle/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instructor </a:t>
            </a:r>
          </a:p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name</a:t>
            </a:r>
          </a:p>
        </p:txBody>
      </p:sp>
      <p:sp>
        <p:nvSpPr>
          <p:cNvPr id="29" name=" @twitter"/>
          <p:cNvSpPr txBox="1">
            <a:spLocks noGrp="1"/>
          </p:cNvSpPr>
          <p:nvPr>
            <p:ph type="body" sz="quarter" idx="22"/>
          </p:nvPr>
        </p:nvSpPr>
        <p:spPr>
          <a:xfrm>
            <a:off x="9662360" y="11050685"/>
            <a:ext cx="5059280" cy="1177998"/>
          </a:xfrm>
          <a:prstGeom prst="rect">
            <a:avLst/>
          </a:prstGeom>
        </p:spPr>
        <p:txBody>
          <a:bodyPr lIns="71437" tIns="71437" rIns="71437" bIns="71437">
            <a:noAutofit/>
          </a:bodyPr>
          <a:lstStyle/>
          <a:p>
            <a:pPr marL="0" indent="0" defTabSz="584200">
              <a:spcBef>
                <a:spcPts val="0"/>
              </a:spcBef>
              <a:buSzTx/>
              <a:buNone/>
              <a:defRPr sz="5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b="1">
                <a:solidFill>
                  <a:srgbClr val="0365C0"/>
                </a:solidFill>
                <a:latin typeface="+mj-lt"/>
                <a:ea typeface="+mj-ea"/>
                <a:cs typeface="+mj-cs"/>
                <a:sym typeface="Helvetica"/>
              </a:rPr>
              <a:t></a:t>
            </a:r>
            <a:r>
              <a:t> </a:t>
            </a:r>
            <a:r>
              <a:rPr>
                <a:solidFill>
                  <a:srgbClr val="53585F"/>
                </a:solidFill>
              </a:rPr>
              <a:t>@twitter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utlin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outline</a:t>
            </a:r>
          </a:p>
        </p:txBody>
      </p:sp>
      <p:sp>
        <p:nvSpPr>
          <p:cNvPr id="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151783" y="2312924"/>
            <a:ext cx="18080435" cy="9090151"/>
          </a:xfrm>
          <a:prstGeom prst="rect">
            <a:avLst/>
          </a:prstGeom>
        </p:spPr>
        <p:txBody>
          <a:bodyPr/>
          <a:lstStyle/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860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352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</p:txBody>
      </p:sp>
      <p:sp>
        <p:nvSpPr>
          <p:cNvPr id="3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">
    <p:bg>
      <p:bgPr>
        <a:solidFill>
          <a:srgbClr val="447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ection…"/>
          <p:cNvSpPr txBox="1">
            <a:spLocks noGrp="1"/>
          </p:cNvSpPr>
          <p:nvPr>
            <p:ph type="body" sz="half" idx="21"/>
          </p:nvPr>
        </p:nvSpPr>
        <p:spPr>
          <a:xfrm>
            <a:off x="64262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Section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Name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section Divider"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ubsection…"/>
          <p:cNvSpPr txBox="1">
            <a:spLocks noGrp="1"/>
          </p:cNvSpPr>
          <p:nvPr>
            <p:ph type="body" sz="half" idx="21"/>
          </p:nvPr>
        </p:nvSpPr>
        <p:spPr>
          <a:xfrm>
            <a:off x="12700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Subsection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Name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Object Placeholder"/>
          <p:cNvSpPr txBox="1">
            <a:spLocks noGrp="1"/>
          </p:cNvSpPr>
          <p:nvPr>
            <p:ph idx="3"/>
          </p:nvPr>
        </p:nvSpPr>
        <p:spPr>
          <a:xfrm>
            <a:off x="666750" y="2243435"/>
            <a:ext cx="23050500" cy="10202565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5400">
                <a:solidFill>
                  <a:srgbClr val="535353"/>
                </a:solidFill>
              </a:defRPr>
            </a:pPr>
            <a:endParaRPr/>
          </a:p>
        </p:txBody>
      </p:sp>
      <p:sp>
        <p:nvSpPr>
          <p:cNvPr id="6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090152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312924"/>
            <a:ext cx="23050500" cy="1023691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228600">
              <a:buSzTx/>
              <a:buNone/>
            </a:lvl2pPr>
            <a:lvl3pPr marL="0" indent="457200">
              <a:buSzTx/>
              <a:buNone/>
            </a:lvl3pPr>
            <a:lvl4pPr marL="0" indent="685800">
              <a:buSzTx/>
              <a:buNone/>
            </a:lvl4pPr>
            <a:lvl5pPr marL="0" indent="914400"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/>
          <p:cNvGrpSpPr/>
          <p:nvPr/>
        </p:nvGrpSpPr>
        <p:grpSpPr>
          <a:xfrm>
            <a:off x="5860851" y="1931114"/>
            <a:ext cx="12662298" cy="8376048"/>
            <a:chOff x="0" y="0"/>
            <a:chExt cx="12662296" cy="8376047"/>
          </a:xfrm>
        </p:grpSpPr>
        <p:sp>
          <p:nvSpPr>
            <p:cNvPr id="2" name="Rounded Rectangle"/>
            <p:cNvSpPr/>
            <p:nvPr/>
          </p:nvSpPr>
          <p:spPr>
            <a:xfrm>
              <a:off x="0" y="89636"/>
              <a:ext cx="12662297" cy="8286412"/>
            </a:xfrm>
            <a:prstGeom prst="roundRect">
              <a:avLst>
                <a:gd name="adj" fmla="val 9043"/>
              </a:avLst>
            </a:prstGeom>
            <a:solidFill>
              <a:srgbClr val="0365C0"/>
            </a:solidFill>
            <a:ln w="12700" cap="flat">
              <a:noFill/>
              <a:miter lim="400000"/>
            </a:ln>
            <a:effectLst>
              <a:outerShdw blurRad="177800" dist="101600" dir="2700000" rotWithShape="0">
                <a:srgbClr val="000000">
                  <a:alpha val="75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3" name="Rectangle"/>
            <p:cNvSpPr/>
            <p:nvPr/>
          </p:nvSpPr>
          <p:spPr>
            <a:xfrm>
              <a:off x="0" y="2258563"/>
              <a:ext cx="12662297" cy="536670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4" name="HELLO"/>
            <p:cNvSpPr txBox="1"/>
            <p:nvPr/>
          </p:nvSpPr>
          <p:spPr>
            <a:xfrm>
              <a:off x="3839402" y="0"/>
              <a:ext cx="4961188" cy="167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 sz="9000" b="1" spc="9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HELLO</a:t>
              </a:r>
            </a:p>
          </p:txBody>
        </p:sp>
        <p:sp>
          <p:nvSpPr>
            <p:cNvPr id="5" name="my name is"/>
            <p:cNvSpPr txBox="1"/>
            <p:nvPr/>
          </p:nvSpPr>
          <p:spPr>
            <a:xfrm>
              <a:off x="4393863" y="1294751"/>
              <a:ext cx="3844526" cy="9959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my name is</a:t>
              </a:r>
            </a:p>
          </p:txBody>
        </p:sp>
      </p:grpSp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09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1pPr>
      <a:lvl2pPr marL="1346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2pPr>
      <a:lvl3pPr marL="2083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3pPr>
      <a:lvl4pPr marL="2819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4pPr>
      <a:lvl5pPr marL="35563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5pPr>
      <a:lvl6pPr marL="4292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6pPr>
      <a:lvl7pPr marL="5029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7pPr>
      <a:lvl8pPr marL="5766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8pPr>
      <a:lvl9pPr marL="6502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4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https://colorbrewer2.org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t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t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t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images.plot.ly/plotly-documentation/images/r_cheat_sheet.pdf" TargetMode="Externa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github.io/DT/functions.html" TargetMode="External"/><Relationship Id="rId2" Type="http://schemas.openxmlformats.org/officeDocument/2006/relationships/hyperlink" Target="https://rstudio.github.io/DT/options.html" TargetMode="Externa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rstudio.github.io/DT/extensions.html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adley/shinySignals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rstudio.com/resources/cheatsheets/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rstudio.com/resources/cheatsheets/" TargetMode="Externa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interactive data visualizations with Plotl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503555">
              <a:defRPr sz="9150"/>
            </a:lvl1pPr>
          </a:lstStyle>
          <a:p>
            <a:r>
              <a:rPr dirty="0"/>
              <a:t>visualizations with </a:t>
            </a:r>
            <a:r>
              <a:rPr dirty="0" err="1"/>
              <a:t>Plotly</a:t>
            </a:r>
            <a:r>
              <a:rPr lang="en-US" dirty="0"/>
              <a:t> &amp; interactive data </a:t>
            </a:r>
            <a:endParaRPr dirty="0"/>
          </a:p>
        </p:txBody>
      </p:sp>
      <p:sp>
        <p:nvSpPr>
          <p:cNvPr id="196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49068" y="1359007"/>
            <a:ext cx="16054516" cy="107511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3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41" name="Build any plot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Build any plot</a:t>
            </a:r>
          </a:p>
          <a:p>
            <a:pPr lvl="1"/>
            <a:r>
              <a:t>Use any dataset</a:t>
            </a:r>
          </a:p>
        </p:txBody>
      </p:sp>
      <p:pic>
        <p:nvPicPr>
          <p:cNvPr id="242" name="timer_3min.mov" descr="timer_3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8351303" y="10301351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667" fill="hold"/>
                                        <p:tgtEl>
                                          <p:spTgt spid="2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42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4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4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Are there any other plots from the markdown file you would like to see?"/>
          <p:cNvSpPr txBox="1">
            <a:spLocks noGrp="1"/>
          </p:cNvSpPr>
          <p:nvPr>
            <p:ph type="body" idx="21"/>
          </p:nvPr>
        </p:nvSpPr>
        <p:spPr>
          <a:xfrm>
            <a:off x="399225" y="5740400"/>
            <a:ext cx="23585550" cy="2235201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Are there any other plots from the markdown file you would like to see?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90702" y="1914004"/>
            <a:ext cx="15820851" cy="8311970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https://colorbrewer2.org/"/>
          <p:cNvSpPr txBox="1"/>
          <p:nvPr/>
        </p:nvSpPr>
        <p:spPr>
          <a:xfrm>
            <a:off x="8737460" y="11226426"/>
            <a:ext cx="635547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https://colorbrewer2.org/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otly"/>
          <p:cNvSpPr txBox="1">
            <a:spLocks noGrp="1"/>
          </p:cNvSpPr>
          <p:nvPr>
            <p:ph type="body" idx="21"/>
          </p:nvPr>
        </p:nvSpPr>
        <p:spPr>
          <a:xfrm>
            <a:off x="3380554" y="3291316"/>
            <a:ext cx="19729875" cy="7133368"/>
          </a:xfrm>
          <a:prstGeom prst="rect">
            <a:avLst/>
          </a:prstGeom>
        </p:spPr>
        <p:txBody>
          <a:bodyPr/>
          <a:lstStyle>
            <a:lvl1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lvl1pPr>
          </a:lstStyle>
          <a:p>
            <a:r>
              <a:t>plotly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gplotl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ggplotly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6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6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3" name="Rectangle"/>
          <p:cNvSpPr/>
          <p:nvPr/>
        </p:nvSpPr>
        <p:spPr>
          <a:xfrm>
            <a:off x="1033450" y="4111671"/>
            <a:ext cx="22317101" cy="671562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4" name="ggplotly(…"/>
          <p:cNvSpPr txBox="1"/>
          <p:nvPr/>
        </p:nvSpPr>
        <p:spPr>
          <a:xfrm>
            <a:off x="6769496" y="5458916"/>
            <a:ext cx="10601128" cy="27981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ggplotly(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ggplot(mtcars, aes(x = hp, y = mpg)) + </a:t>
            </a:r>
          </a:p>
          <a:p>
            <a:pPr lvl="4"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geom_point() + </a:t>
            </a:r>
          </a:p>
          <a:p>
            <a:pPr lvl="4"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geom_smooth()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7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7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Rectangle"/>
          <p:cNvSpPr/>
          <p:nvPr/>
        </p:nvSpPr>
        <p:spPr>
          <a:xfrm>
            <a:off x="1033450" y="4111671"/>
            <a:ext cx="22317101" cy="671562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4" name="ggplotly(…"/>
          <p:cNvSpPr txBox="1"/>
          <p:nvPr/>
        </p:nvSpPr>
        <p:spPr>
          <a:xfrm>
            <a:off x="4314285" y="5126681"/>
            <a:ext cx="10951568" cy="3865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ggplotly(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ggplot(mtcars, aes(x = hp, y = mpg) + 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      geom_point() + 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      ggtitle("Car Miles per Gallon by Horse Power") +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      xlab("Horse Power") +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      ylab("MPG"),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tooltip = c("x", "y")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8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8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3" name="Rectangle"/>
          <p:cNvSpPr/>
          <p:nvPr/>
        </p:nvSpPr>
        <p:spPr>
          <a:xfrm>
            <a:off x="1033450" y="4111671"/>
            <a:ext cx="22317101" cy="671562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4" name="ggplotly(…"/>
          <p:cNvSpPr txBox="1"/>
          <p:nvPr/>
        </p:nvSpPr>
        <p:spPr>
          <a:xfrm>
            <a:off x="4314285" y="4887604"/>
            <a:ext cx="16370201" cy="4343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ggplotly(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ggplot(mtcars, aes(x = hp, y = mpg, text = paste("&lt;b&gt;”, rowname, "&lt;/b&gt;&lt;br&gt;", 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      "MPG:", mpg, "&lt;br&gt;Horse Power:", hp))) + 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      geom_point() + 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      ggtitle("Car Miles per Gallon by Horse Power") +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      xlab("Horse Power") +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      ylab("MPG"),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tooltip = "text"</a:t>
            </a:r>
          </a:p>
          <a:p>
            <a:pPr marL="511809" indent="-511809" algn="l" defTabSz="457200">
              <a:lnSpc>
                <a:spcPts val="4200"/>
              </a:lnSpc>
              <a:spcBef>
                <a:spcPts val="200"/>
              </a:spcBef>
              <a:defRPr sz="2633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9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1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93" name="Warp your previous ggplot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Warp your previous ggplot</a:t>
            </a:r>
          </a:p>
          <a:p>
            <a:pPr lvl="1"/>
            <a:r>
              <a:t>Create a tooltip</a:t>
            </a:r>
          </a:p>
          <a:p>
            <a:pPr lvl="1"/>
            <a:r>
              <a:t>Run the code and mess around with the user options in plotly</a:t>
            </a:r>
          </a:p>
        </p:txBody>
      </p:sp>
      <p:pic>
        <p:nvPicPr>
          <p:cNvPr id="294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8955241" y="10427172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94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gplot2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2">
            <a:noAutofit/>
          </a:bodyPr>
          <a:lstStyle/>
          <a:p>
            <a:pPr marL="609600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lang="en-US" sz="2800" dirty="0"/>
              <a:t>Interactive Visualizations</a:t>
            </a:r>
          </a:p>
          <a:p>
            <a:pPr marL="1346200" lvl="1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sz="2800" dirty="0"/>
              <a:t>ggplot2 </a:t>
            </a:r>
          </a:p>
          <a:p>
            <a:pPr marL="1935480" lvl="2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sz="2800" dirty="0"/>
              <a:t>Building a plot</a:t>
            </a:r>
          </a:p>
          <a:p>
            <a:pPr marL="1935480" lvl="2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sz="2800" dirty="0"/>
              <a:t>Refresher</a:t>
            </a:r>
          </a:p>
          <a:p>
            <a:pPr marL="1346200" lvl="1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sz="2800" dirty="0" err="1"/>
              <a:t>Plotly</a:t>
            </a:r>
            <a:endParaRPr sz="2800" dirty="0"/>
          </a:p>
          <a:p>
            <a:pPr marL="1935480" lvl="2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sz="2800" dirty="0" err="1"/>
              <a:t>ggplotly</a:t>
            </a:r>
            <a:endParaRPr sz="2800" dirty="0"/>
          </a:p>
          <a:p>
            <a:pPr marL="1935480" lvl="2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sz="2800" dirty="0" err="1"/>
              <a:t>plotly</a:t>
            </a:r>
            <a:r>
              <a:rPr sz="2800" dirty="0"/>
              <a:t> standalone</a:t>
            </a:r>
          </a:p>
          <a:p>
            <a:pPr marL="1935480" lvl="2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sz="2800" dirty="0" err="1"/>
              <a:t>plotly</a:t>
            </a:r>
            <a:r>
              <a:rPr sz="2800" dirty="0"/>
              <a:t> in shiny</a:t>
            </a:r>
          </a:p>
          <a:p>
            <a:pPr marL="1346200" lvl="1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sz="2800" dirty="0"/>
              <a:t>Advanced DT</a:t>
            </a:r>
            <a:endParaRPr lang="en-US" sz="2800" dirty="0"/>
          </a:p>
          <a:p>
            <a:pPr marL="609600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endParaRPr lang="en-US" sz="2800" dirty="0"/>
          </a:p>
          <a:p>
            <a:pPr marL="609600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endParaRPr lang="en-US" sz="2800" dirty="0"/>
          </a:p>
          <a:p>
            <a:pPr marL="609600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endParaRPr lang="en-US" sz="2800" dirty="0"/>
          </a:p>
          <a:p>
            <a:pPr marL="609600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lang="en-US" sz="2800" dirty="0"/>
              <a:t>Advanced Reactivity</a:t>
            </a:r>
          </a:p>
          <a:p>
            <a:pPr marL="1346200" lvl="1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lang="en-US" sz="2800" dirty="0"/>
              <a:t>Reactivity catalog</a:t>
            </a:r>
          </a:p>
          <a:p>
            <a:pPr marL="1346200" lvl="1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lang="en-US" sz="2800" dirty="0"/>
              <a:t>Reactivity review</a:t>
            </a:r>
          </a:p>
          <a:p>
            <a:pPr marL="1346200" lvl="1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lang="en-US" sz="2800" dirty="0"/>
              <a:t>Checking preconditions</a:t>
            </a:r>
          </a:p>
          <a:p>
            <a:pPr marL="1346200" lvl="1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lang="en-US" sz="2800" dirty="0"/>
              <a:t>Time as a reactive source</a:t>
            </a:r>
          </a:p>
          <a:p>
            <a:pPr marL="1346200" lvl="1" indent="-609600" defTabSz="660400">
              <a:spcBef>
                <a:spcPts val="2400"/>
              </a:spcBef>
              <a:buClr>
                <a:srgbClr val="447FB5"/>
              </a:buClr>
              <a:buChar char="‣"/>
              <a:defRPr sz="5600">
                <a:solidFill>
                  <a:srgbClr val="447FB5"/>
                </a:solidFill>
              </a:defRPr>
            </a:pPr>
            <a:r>
              <a:rPr lang="en-US" sz="2800" dirty="0"/>
              <a:t>Limiting rate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Users can save their output by clicking the camer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3896" indent="-603896" defTabSz="817244">
              <a:spcBef>
                <a:spcPts val="2900"/>
              </a:spcBef>
              <a:defRPr sz="5940"/>
            </a:pPr>
            <a:r>
              <a:t>Users can save their output by clicking the camera</a:t>
            </a:r>
          </a:p>
          <a:p>
            <a:pPr marL="603896" indent="-603896" defTabSz="817244">
              <a:spcBef>
                <a:spcPts val="2900"/>
              </a:spcBef>
              <a:defRPr sz="5940"/>
            </a:pPr>
            <a:r>
              <a:t>You can set tooltip popup type ahead of time</a:t>
            </a:r>
          </a:p>
          <a:p>
            <a:pPr marL="1333130" lvl="1" indent="-603896" defTabSz="817244">
              <a:spcBef>
                <a:spcPts val="29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ie: </a:t>
            </a:r>
            <a:r>
              <a:t>%&gt;% layout(hovermode = 'compare')</a:t>
            </a:r>
          </a:p>
          <a:p>
            <a:pPr marL="603896" indent="-603896" defTabSz="817244">
              <a:spcBef>
                <a:spcPts val="2900"/>
              </a:spcBef>
              <a:defRPr sz="5940"/>
            </a:pPr>
            <a:r>
              <a:t>You can even combine two plots</a:t>
            </a:r>
          </a:p>
          <a:p>
            <a:pPr marL="1333130" lvl="1" indent="-603896" defTabSz="817244">
              <a:spcBef>
                <a:spcPts val="29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ie: </a:t>
            </a:r>
            <a:r>
              <a:t>subplot(plot1, plot2, nrows = 2, shareX = TRUE, heights = c(.7, .3))</a:t>
            </a:r>
          </a:p>
          <a:p>
            <a:pPr marL="603896" indent="-603896" defTabSz="817244">
              <a:spcBef>
                <a:spcPts val="2900"/>
              </a:spcBef>
              <a:defRPr sz="5940"/>
            </a:pPr>
            <a:r>
              <a:t>Plotly will recognize most ggplot arguments, but some don’t always come over easily.</a:t>
            </a:r>
          </a:p>
        </p:txBody>
      </p:sp>
      <p:sp>
        <p:nvSpPr>
          <p:cNvPr id="297" name="Other features in plotl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Other features in plotly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otly standalon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plotly standalone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Screen Shot 2019-08-18 at 13.16.27.png" descr="Screen Shot 2019-08-18 at 13.16.2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9937" y="303609"/>
            <a:ext cx="7063258" cy="11850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Screen Shot 2019-08-18 at 13.17.25.png" descr="Screen Shot 2019-08-18 at 13.17.2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75572" y="303609"/>
            <a:ext cx="4763854" cy="11850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Screen Shot 2019-08-18 at 13.18.14.png" descr="Screen Shot 2019-08-18 at 13.18.1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524922" y="303609"/>
            <a:ext cx="4551878" cy="11850577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https://images.plot.ly/plotly-documentation/images/r_cheat_sheet.pdf"/>
          <p:cNvSpPr txBox="1"/>
          <p:nvPr/>
        </p:nvSpPr>
        <p:spPr>
          <a:xfrm>
            <a:off x="6726566" y="12661900"/>
            <a:ext cx="17073265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5"/>
              </a:defRPr>
            </a:lvl1pPr>
          </a:lstStyle>
          <a:p>
            <a:pPr>
              <a:defRPr u="none"/>
            </a:pPr>
            <a:r>
              <a:rPr u="sng">
                <a:hlinkClick r:id="rId5"/>
              </a:rPr>
              <a:t>https://images.plot.ly/plotly-documentation/images/r_cheat_sheet.pdf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otly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plotly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in an app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1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11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1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Go to old_faithful.R"/>
          <p:cNvSpPr txBox="1">
            <a:spLocks noGrp="1"/>
          </p:cNvSpPr>
          <p:nvPr>
            <p:ph type="body" idx="21"/>
          </p:nvPr>
        </p:nvSpPr>
        <p:spPr>
          <a:xfrm>
            <a:off x="6799981" y="6247414"/>
            <a:ext cx="10784038" cy="1221172"/>
          </a:xfrm>
          <a:prstGeom prst="rect">
            <a:avLst/>
          </a:prstGeom>
        </p:spPr>
        <p:txBody>
          <a:bodyPr/>
          <a:lstStyle/>
          <a:p>
            <a:r>
              <a:t>Go to old_faithful.R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6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1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18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20" name="Go to movies_20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 to movies_20.R</a:t>
            </a:r>
          </a:p>
          <a:p>
            <a:pPr lvl="1"/>
            <a:r>
              <a:t>Edit the UI and Server functions so that scatter plot uses plotly</a:t>
            </a:r>
          </a:p>
          <a:p>
            <a:pPr lvl="1"/>
            <a:r>
              <a:t>Create a useful tooltip</a:t>
            </a:r>
          </a:p>
        </p:txBody>
      </p:sp>
      <p:pic>
        <p:nvPicPr>
          <p:cNvPr id="321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8955241" y="10427172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2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1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2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328" name="Check your app against movies_21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Check your app against movies_21.R</a:t>
            </a:r>
          </a:p>
          <a:p>
            <a:r>
              <a:t>Add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library(plotly)</a:t>
            </a:r>
          </a:p>
          <a:p>
            <a:pPr lvl="1"/>
            <a:r>
              <a:t>Change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plotOuptut</a:t>
            </a:r>
            <a:r>
              <a:t> to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plotlyOutput</a:t>
            </a:r>
          </a:p>
          <a:p>
            <a:pPr lvl="2"/>
            <a:r>
              <a:t>Change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renderPlot</a:t>
            </a:r>
            <a:r>
              <a:t> to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renderPlotly</a:t>
            </a:r>
          </a:p>
          <a:p>
            <a:pPr lvl="2"/>
            <a:r>
              <a:t>Wrap the plot in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ggplotly()</a:t>
            </a:r>
          </a:p>
          <a:p>
            <a:pPr lvl="4"/>
            <a:r>
              <a:t>Place tooltip as a paste function in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aes()</a:t>
            </a:r>
            <a:r>
              <a:t> and set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tooltip = "text"</a:t>
            </a:r>
            <a:r>
              <a:t> </a:t>
            </a:r>
          </a:p>
          <a:p>
            <a:pPr lvl="4"/>
            <a:r>
              <a:t>Or set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tooltip = c("x", “y")</a:t>
            </a:r>
          </a:p>
        </p:txBody>
      </p:sp>
      <p:pic>
        <p:nvPicPr>
          <p:cNvPr id="32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DT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DT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Advanced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https://rstudio.github.io/DT/options.html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6997" indent="-426997" defTabSz="577850">
              <a:spcBef>
                <a:spcPts val="2100"/>
              </a:spcBef>
              <a:defRPr sz="4200"/>
            </a:pPr>
            <a:r>
              <a:rPr u="sng">
                <a:hlinkClick r:id="rId2"/>
              </a:rPr>
              <a:t>https://rstudio.github.io/DT/options.html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t>Determine which elements of the table to display (dom)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t>Scrolling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t>Selection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t>Pages 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t>etc.</a:t>
            </a:r>
          </a:p>
          <a:p>
            <a:pPr marL="426997" indent="-426997" defTabSz="577850">
              <a:spcBef>
                <a:spcPts val="2100"/>
              </a:spcBef>
              <a:defRPr sz="4200"/>
            </a:pPr>
            <a:r>
              <a:rPr u="sng">
                <a:hlinkClick r:id="rId3"/>
              </a:rPr>
              <a:t>https://rstudio.github.io/DT/functions.html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t>Format Rows based off values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t>Set row format</a:t>
            </a:r>
          </a:p>
          <a:p>
            <a:pPr marL="942617" lvl="1" indent="-426997" defTabSz="577850">
              <a:spcBef>
                <a:spcPts val="2100"/>
              </a:spcBef>
              <a:defRPr sz="4200"/>
            </a:pPr>
            <a:r>
              <a:t>etc.</a:t>
            </a:r>
          </a:p>
        </p:txBody>
      </p:sp>
      <p:sp>
        <p:nvSpPr>
          <p:cNvPr id="334" name="DT Options and function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DT Options and functions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https://rstudio.github.io/DT/extensions.html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u="sng">
                <a:hlinkClick r:id="rId2"/>
              </a:rPr>
              <a:t>https://rstudio.github.io/DT/extensions.html</a:t>
            </a:r>
          </a:p>
          <a:p>
            <a:r>
              <a:t>Buttons</a:t>
            </a:r>
          </a:p>
          <a:p>
            <a:pPr lvl="1"/>
            <a:r>
              <a:t>Download data (only works on data displayed)</a:t>
            </a:r>
          </a:p>
          <a:p>
            <a:r>
              <a:t>Fixed column/header</a:t>
            </a:r>
          </a:p>
          <a:p>
            <a:pPr lvl="1"/>
            <a:r>
              <a:t>Keeps certain columns or header from scrolling</a:t>
            </a:r>
          </a:p>
          <a:p>
            <a:r>
              <a:t>Scroller</a:t>
            </a:r>
          </a:p>
        </p:txBody>
      </p:sp>
      <p:sp>
        <p:nvSpPr>
          <p:cNvPr id="337" name="DT Extension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DT Extensions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-Hans Rosling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-Hans Rosling</a:t>
            </a:r>
          </a:p>
        </p:txBody>
      </p:sp>
      <p:sp>
        <p:nvSpPr>
          <p:cNvPr id="202" name="“Most of us need to listen to the music to understand how beautiful it is. But often that’s how we present statistics: we just show the notes, we don’t play the music.”"/>
          <p:cNvSpPr>
            <a:spLocks noGrp="1"/>
          </p:cNvSpPr>
          <p:nvPr>
            <p:ph type="body" idx="22"/>
          </p:nvPr>
        </p:nvSpPr>
        <p:spPr>
          <a:xfrm>
            <a:off x="2374900" y="4387849"/>
            <a:ext cx="19621500" cy="3860801"/>
          </a:xfrm>
          <a:prstGeom prst="rect">
            <a:avLst/>
          </a:prstGeom>
        </p:spPr>
        <p:txBody>
          <a:bodyPr/>
          <a:lstStyle>
            <a:lvl1pPr>
              <a:defRPr sz="6200"/>
            </a:lvl1pPr>
          </a:lstStyle>
          <a:p>
            <a:r>
              <a:t>“Most of us need to listen to the music to understand how beautiful it is. But often that’s how we present statistics: we just show the notes, we don’t play the music.”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42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4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Go to movies22.R"/>
          <p:cNvSpPr txBox="1">
            <a:spLocks noGrp="1"/>
          </p:cNvSpPr>
          <p:nvPr>
            <p:ph type="body" idx="21"/>
          </p:nvPr>
        </p:nvSpPr>
        <p:spPr>
          <a:xfrm>
            <a:off x="7866955" y="6247414"/>
            <a:ext cx="8650090" cy="1221172"/>
          </a:xfrm>
          <a:prstGeom prst="rect">
            <a:avLst/>
          </a:prstGeom>
        </p:spPr>
        <p:txBody>
          <a:bodyPr/>
          <a:lstStyle/>
          <a:p>
            <a:r>
              <a:t>Go to movies22.R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398" name="advanced reactivit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734694">
              <a:defRPr sz="13350"/>
            </a:lvl1pPr>
          </a:lstStyle>
          <a:p>
            <a:r>
              <a:t>advanced reactivity</a:t>
            </a:r>
          </a:p>
        </p:txBody>
      </p:sp>
      <p:sp>
        <p:nvSpPr>
          <p:cNvPr id="39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0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24870675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Reactivity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Reactivity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catalog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tore values: reactiveValues / input / makeReactiveBinding…"/>
          <p:cNvSpPr txBox="1">
            <a:spLocks noGrp="1"/>
          </p:cNvSpPr>
          <p:nvPr>
            <p:ph type="body" idx="1"/>
          </p:nvPr>
        </p:nvSpPr>
        <p:spPr>
          <a:xfrm>
            <a:off x="666749" y="2310475"/>
            <a:ext cx="22740261" cy="10016391"/>
          </a:xfrm>
          <a:prstGeom prst="rect">
            <a:avLst/>
          </a:prstGeom>
        </p:spPr>
        <p:txBody>
          <a:bodyPr/>
          <a:lstStyle/>
          <a:p>
            <a:pPr marL="463597" indent="-463597" defTabSz="627379">
              <a:spcBef>
                <a:spcPts val="2200"/>
              </a:spcBef>
              <a:defRPr sz="4560"/>
            </a:pPr>
            <a:r>
              <a:t>Store values: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reactiveValues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input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makeReactiveBinding</a:t>
            </a:r>
          </a:p>
          <a:p>
            <a:pPr marL="463597" indent="-463597" defTabSz="627379">
              <a:spcBef>
                <a:spcPts val="2200"/>
              </a:spcBef>
              <a:defRPr sz="4560"/>
            </a:pPr>
            <a:r>
              <a:t>Calculate values: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eventReactive</a:t>
            </a:r>
          </a:p>
          <a:p>
            <a:pPr marL="463597" indent="-463597" defTabSz="627379">
              <a:spcBef>
                <a:spcPts val="2200"/>
              </a:spcBef>
              <a:defRPr sz="4560"/>
            </a:pPr>
            <a:r>
              <a:t>Execute tasks: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observe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observeEvent</a:t>
            </a:r>
          </a:p>
          <a:p>
            <a:pPr marL="463597" indent="-463597" defTabSz="627379">
              <a:spcBef>
                <a:spcPts val="2200"/>
              </a:spcBef>
              <a:defRPr sz="4560"/>
            </a:pPr>
            <a:r>
              <a:t>Preventing reactivity: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isolate</a:t>
            </a:r>
          </a:p>
          <a:p>
            <a:pPr marL="463597" indent="-463597" defTabSz="627379">
              <a:spcBef>
                <a:spcPts val="2200"/>
              </a:spcBef>
              <a:defRPr sz="4560"/>
            </a:pPr>
            <a:r>
              <a:t>Checking preconditions: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req</a:t>
            </a:r>
          </a:p>
          <a:p>
            <a:pPr marL="463597" indent="-463597" defTabSz="627379">
              <a:spcBef>
                <a:spcPts val="2200"/>
              </a:spcBef>
              <a:defRPr sz="4560"/>
            </a:pPr>
            <a:r>
              <a:t>Time (as a reactive source):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invalidateLater</a:t>
            </a:r>
            <a:r>
              <a:t> / </a:t>
            </a:r>
            <a:r>
              <a:rPr strike="sngStrike">
                <a:latin typeface="Monaco"/>
                <a:ea typeface="Monaco"/>
                <a:cs typeface="Monaco"/>
                <a:sym typeface="Monaco"/>
              </a:rPr>
              <a:t>reactiveTimer</a:t>
            </a:r>
            <a:r>
              <a:rPr sz="3040"/>
              <a:t> </a:t>
            </a:r>
            <a:r>
              <a:rPr sz="3800" i="1"/>
              <a:t> (invalidateLater is a safer and simpler alternative)</a:t>
            </a:r>
          </a:p>
          <a:p>
            <a:pPr marL="463597" indent="-463597" defTabSz="627379">
              <a:spcBef>
                <a:spcPts val="2200"/>
              </a:spcBef>
              <a:defRPr sz="4560"/>
            </a:pPr>
            <a:r>
              <a:t>Rate-limiting: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debounce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throttle</a:t>
            </a:r>
          </a:p>
          <a:p>
            <a:pPr marL="463597" indent="-463597" defTabSz="627379">
              <a:spcBef>
                <a:spcPts val="2200"/>
              </a:spcBef>
              <a:defRPr sz="4560"/>
            </a:pPr>
            <a:r>
              <a:t>Live data: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reactiveFileReader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reactivePoll</a:t>
            </a:r>
          </a:p>
          <a:p>
            <a:pPr marL="0" indent="0" defTabSz="627379">
              <a:spcBef>
                <a:spcPts val="2200"/>
              </a:spcBef>
              <a:buClrTx/>
              <a:buSzTx/>
              <a:buNone/>
              <a:defRPr sz="4560"/>
            </a:pPr>
            <a:r>
              <a:t>(Pretty sure this is just the beginning...)</a:t>
            </a:r>
          </a:p>
        </p:txBody>
      </p:sp>
      <p:sp>
        <p:nvSpPr>
          <p:cNvPr id="194" name="reactivity catalo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reactivity catalog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tore values: reactiveValues / input / makeReactiveBinding…"/>
          <p:cNvSpPr txBox="1">
            <a:spLocks noGrp="1"/>
          </p:cNvSpPr>
          <p:nvPr>
            <p:ph type="body" idx="1"/>
          </p:nvPr>
        </p:nvSpPr>
        <p:spPr>
          <a:xfrm>
            <a:off x="666749" y="2310475"/>
            <a:ext cx="22740261" cy="10016391"/>
          </a:xfrm>
          <a:prstGeom prst="rect">
            <a:avLst/>
          </a:prstGeom>
        </p:spPr>
        <p:txBody>
          <a:bodyPr/>
          <a:lstStyle/>
          <a:p>
            <a:pPr marL="420897" indent="-420897" defTabSz="569594">
              <a:spcBef>
                <a:spcPts val="2000"/>
              </a:spcBef>
              <a:defRPr sz="4140"/>
            </a:pPr>
            <a:r>
              <a:t>Store values: </a:t>
            </a:r>
            <a:r>
              <a:rPr>
                <a:solidFill>
                  <a:srgbClr val="FF40FF"/>
                </a:solidFill>
                <a:latin typeface="Monaco"/>
                <a:ea typeface="Monaco"/>
                <a:cs typeface="Monaco"/>
                <a:sym typeface="Monaco"/>
              </a:rPr>
              <a:t>reactiveValues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input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makeReactiveBinding</a:t>
            </a:r>
          </a:p>
          <a:p>
            <a:pPr marL="420897" indent="-420897" defTabSz="569594">
              <a:spcBef>
                <a:spcPts val="2000"/>
              </a:spcBef>
              <a:defRPr sz="4140"/>
            </a:pPr>
            <a:r>
              <a:t>Calculate values: </a:t>
            </a:r>
            <a:r>
              <a:rPr>
                <a:solidFill>
                  <a:srgbClr val="FF40FF"/>
                </a:solidFill>
                <a:latin typeface="Monaco"/>
                <a:ea typeface="Monaco"/>
                <a:cs typeface="Monaco"/>
                <a:sym typeface="Monaco"/>
              </a:rPr>
              <a:t>reactive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eventReactive</a:t>
            </a:r>
          </a:p>
          <a:p>
            <a:pPr marL="420897" indent="-420897" defTabSz="569594">
              <a:spcBef>
                <a:spcPts val="2000"/>
              </a:spcBef>
              <a:defRPr sz="4140"/>
            </a:pPr>
            <a:r>
              <a:t>Execute tasks: </a:t>
            </a:r>
            <a:r>
              <a:rPr>
                <a:solidFill>
                  <a:srgbClr val="FF40FF"/>
                </a:solidFill>
                <a:latin typeface="Monaco"/>
                <a:ea typeface="Monaco"/>
                <a:cs typeface="Monaco"/>
                <a:sym typeface="Monaco"/>
              </a:rPr>
              <a:t>observe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observeEvent</a:t>
            </a:r>
          </a:p>
          <a:p>
            <a:pPr marL="420897" indent="-420897" defTabSz="569594">
              <a:spcBef>
                <a:spcPts val="2000"/>
              </a:spcBef>
              <a:defRPr sz="4140"/>
            </a:pPr>
            <a:r>
              <a:t>Preventing reactivity: </a:t>
            </a:r>
            <a:r>
              <a:rPr>
                <a:solidFill>
                  <a:srgbClr val="FF40FF"/>
                </a:solidFill>
                <a:latin typeface="Monaco"/>
                <a:ea typeface="Monaco"/>
                <a:cs typeface="Monaco"/>
                <a:sym typeface="Monaco"/>
              </a:rPr>
              <a:t>isolate</a:t>
            </a:r>
          </a:p>
          <a:p>
            <a:pPr marL="420897" indent="-420897" defTabSz="569594">
              <a:spcBef>
                <a:spcPts val="2000"/>
              </a:spcBef>
              <a:defRPr sz="4140"/>
            </a:pPr>
            <a:r>
              <a:t>Checking preconditions: </a:t>
            </a:r>
            <a:r>
              <a:rPr>
                <a:solidFill>
                  <a:srgbClr val="FF40FF"/>
                </a:solidFill>
                <a:latin typeface="Monaco"/>
                <a:ea typeface="Monaco"/>
                <a:cs typeface="Monaco"/>
                <a:sym typeface="Monaco"/>
              </a:rPr>
              <a:t>req</a:t>
            </a:r>
          </a:p>
          <a:p>
            <a:pPr marL="420897" indent="-420897" defTabSz="569594">
              <a:spcBef>
                <a:spcPts val="2000"/>
              </a:spcBef>
              <a:defRPr sz="4140"/>
            </a:pPr>
            <a:r>
              <a:t>Time (as a reactive source): </a:t>
            </a:r>
            <a:r>
              <a:rPr>
                <a:solidFill>
                  <a:srgbClr val="FF40FF"/>
                </a:solidFill>
                <a:latin typeface="Monaco"/>
                <a:ea typeface="Monaco"/>
                <a:cs typeface="Monaco"/>
                <a:sym typeface="Monaco"/>
              </a:rPr>
              <a:t>invalidateLater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reactiveTimer</a:t>
            </a:r>
            <a:r>
              <a:rPr sz="3450" i="1"/>
              <a:t> (invalidateLater is a safer and simpler alternative)</a:t>
            </a:r>
          </a:p>
          <a:p>
            <a:pPr marL="420897" indent="-420897" defTabSz="569594">
              <a:spcBef>
                <a:spcPts val="2000"/>
              </a:spcBef>
              <a:defRPr sz="4140"/>
            </a:pPr>
            <a:r>
              <a:t>Rate-limiting: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debounce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throttle</a:t>
            </a:r>
          </a:p>
          <a:p>
            <a:pPr marL="420897" indent="-420897" defTabSz="569594">
              <a:spcBef>
                <a:spcPts val="2000"/>
              </a:spcBef>
              <a:defRPr sz="4140"/>
            </a:pPr>
            <a:r>
              <a:t>Live data: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reactiveFileReader</a:t>
            </a:r>
            <a:r>
              <a:t> /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reactivePoll</a:t>
            </a:r>
          </a:p>
          <a:p>
            <a:pPr marL="0" indent="0" defTabSz="569594">
              <a:spcBef>
                <a:spcPts val="2000"/>
              </a:spcBef>
              <a:buClrTx/>
              <a:buSzTx/>
              <a:buNone/>
              <a:defRPr sz="4140"/>
            </a:pPr>
            <a:r>
              <a:t>(Pretty sure this is just the beginning…)</a:t>
            </a:r>
          </a:p>
          <a:p>
            <a:pPr marL="0" indent="0" defTabSz="569594">
              <a:spcBef>
                <a:spcPts val="2000"/>
              </a:spcBef>
              <a:buClrTx/>
              <a:buSzTx/>
              <a:buNone/>
              <a:defRPr sz="4140"/>
            </a:pPr>
            <a:r>
              <a:rPr b="1">
                <a:solidFill>
                  <a:srgbClr val="FF40FF"/>
                </a:solidFill>
              </a:rPr>
              <a:t>Highlighted functions are fundamental</a:t>
            </a:r>
            <a:r>
              <a:t>, all others are built on top.</a:t>
            </a:r>
          </a:p>
        </p:txBody>
      </p:sp>
      <p:sp>
        <p:nvSpPr>
          <p:cNvPr id="197" name="reactivity catalo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reactivity catalog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activity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Reactivity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review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Use to calculate new values based on reactive values and other reactive expressions.…"/>
          <p:cNvSpPr txBox="1">
            <a:spLocks noGrp="1"/>
          </p:cNvSpPr>
          <p:nvPr>
            <p:ph type="body" idx="1"/>
          </p:nvPr>
        </p:nvSpPr>
        <p:spPr>
          <a:xfrm>
            <a:off x="666749" y="2310475"/>
            <a:ext cx="22740261" cy="10016391"/>
          </a:xfrm>
          <a:prstGeom prst="rect">
            <a:avLst/>
          </a:prstGeom>
        </p:spPr>
        <p:txBody>
          <a:bodyPr/>
          <a:lstStyle/>
          <a:p>
            <a:r>
              <a:t>Use to calculate new values based on reactive values and other reactive expressions.</a:t>
            </a:r>
          </a:p>
          <a:p>
            <a:r>
              <a:t>Caches its return value, until notified of reactive dependencies being out-of-date.</a:t>
            </a:r>
          </a:p>
          <a:p>
            <a:r>
              <a:t>Lazily executes — Shiny wants to avoid running these whenever possible. For this reason, meaningful side effects are prohibited from reactive expressions.</a:t>
            </a:r>
          </a:p>
          <a:p>
            <a:r>
              <a:t>Call it like a function when you want to read its value.</a:t>
            </a:r>
          </a:p>
        </p:txBody>
      </p:sp>
      <p:sp>
        <p:nvSpPr>
          <p:cNvPr id="202" name="review: reactive expression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586104">
              <a:defRPr sz="10650"/>
            </a:lvl1pPr>
          </a:lstStyle>
          <a:p>
            <a:r>
              <a:t>review: reactive expressions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review: reactive expression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586104">
              <a:defRPr sz="10650"/>
            </a:lvl1pPr>
          </a:lstStyle>
          <a:p>
            <a:r>
              <a:t>review: reactive expressions</a:t>
            </a:r>
          </a:p>
        </p:txBody>
      </p:sp>
      <p:sp>
        <p:nvSpPr>
          <p:cNvPr id="205" name="Rectangle"/>
          <p:cNvSpPr/>
          <p:nvPr/>
        </p:nvSpPr>
        <p:spPr>
          <a:xfrm>
            <a:off x="1033450" y="3557353"/>
            <a:ext cx="22317100" cy="5593499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6" name="# Declare…"/>
          <p:cNvSpPr txBox="1"/>
          <p:nvPr/>
        </p:nvSpPr>
        <p:spPr>
          <a:xfrm>
            <a:off x="1284327" y="3862818"/>
            <a:ext cx="21802645" cy="4982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Declare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movies_subset &lt;- reactive({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movies %&gt;% filter(title_type %in% input$type)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Read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output$scatterplot &lt;- renderPlot({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ggplot(movies_subset(), aes(...)) + geom_point()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Use to execute actions based on changing reactive values and other reactive expressions.…"/>
          <p:cNvSpPr txBox="1">
            <a:spLocks noGrp="1"/>
          </p:cNvSpPr>
          <p:nvPr>
            <p:ph type="body" sz="half" idx="1"/>
          </p:nvPr>
        </p:nvSpPr>
        <p:spPr>
          <a:xfrm>
            <a:off x="666749" y="2310475"/>
            <a:ext cx="22740261" cy="5752276"/>
          </a:xfrm>
          <a:prstGeom prst="rect">
            <a:avLst/>
          </a:prstGeom>
        </p:spPr>
        <p:txBody>
          <a:bodyPr/>
          <a:lstStyle/>
          <a:p>
            <a:r>
              <a:t>Use to execute actions based on changing reactive values and other reactive expressions.</a:t>
            </a:r>
          </a:p>
          <a:p>
            <a:r>
              <a:t>Doesn't return a value. So performing side effects is usually the only reason you'd want to create one of these.</a:t>
            </a:r>
          </a:p>
          <a:p>
            <a:r>
              <a:t>Eagerly executed by Shiny.</a:t>
            </a:r>
          </a:p>
        </p:txBody>
      </p:sp>
      <p:sp>
        <p:nvSpPr>
          <p:cNvPr id="209" name="review: observer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review: observers</a:t>
            </a:r>
          </a:p>
        </p:txBody>
      </p:sp>
      <p:sp>
        <p:nvSpPr>
          <p:cNvPr id="210" name="Rectangle"/>
          <p:cNvSpPr/>
          <p:nvPr/>
        </p:nvSpPr>
        <p:spPr>
          <a:xfrm>
            <a:off x="1033450" y="7986550"/>
            <a:ext cx="22317100" cy="427644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1" name="observe({…"/>
          <p:cNvSpPr txBox="1"/>
          <p:nvPr/>
        </p:nvSpPr>
        <p:spPr>
          <a:xfrm>
            <a:off x="1290677" y="8179589"/>
            <a:ext cx="21802646" cy="389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print(paste("The value of x is", input$x))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10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16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9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reactive expressions vs. observer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470534">
              <a:defRPr sz="8550"/>
            </a:lvl1pPr>
          </a:lstStyle>
          <a:p>
            <a:r>
              <a:t>reactive expressions vs. observers</a:t>
            </a:r>
          </a:p>
        </p:txBody>
      </p:sp>
      <p:graphicFrame>
        <p:nvGraphicFramePr>
          <p:cNvPr id="214" name="Table"/>
          <p:cNvGraphicFramePr/>
          <p:nvPr/>
        </p:nvGraphicFramePr>
        <p:xfrm>
          <a:off x="6731000" y="3081877"/>
          <a:ext cx="10922000" cy="8851896"/>
        </p:xfrm>
        <a:graphic>
          <a:graphicData uri="http://schemas.openxmlformats.org/drawingml/2006/table">
            <a:tbl>
              <a:tblPr firstRow="1">
                <a:tableStyleId>{4C3C2611-4C71-4FC5-86AE-919BDF0F9419}</a:tableStyleId>
              </a:tblPr>
              <a:tblGrid>
                <a:gridCol w="546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6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75316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rPr>
                        <a:t>reactive()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rPr>
                        <a:t>observer()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531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Callable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Not callable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7531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Returns a value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No return value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7531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Lazy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Eager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7531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Cached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N/A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7531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No side effects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Only for side effects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gplot2"/>
          <p:cNvSpPr txBox="1">
            <a:spLocks noGrp="1"/>
          </p:cNvSpPr>
          <p:nvPr>
            <p:ph type="body" idx="21"/>
          </p:nvPr>
        </p:nvSpPr>
        <p:spPr>
          <a:xfrm>
            <a:off x="1273571" y="3291316"/>
            <a:ext cx="21836858" cy="713336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g</a:t>
            </a:r>
            <a:r>
              <a:rPr dirty="0"/>
              <a:t>gplot2</a:t>
            </a:r>
            <a:r>
              <a:rPr lang="en-US" dirty="0"/>
              <a:t> refresh</a:t>
            </a:r>
            <a:endParaRPr dirty="0"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active expressions vs. observers vs. function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338454">
              <a:defRPr sz="6150"/>
            </a:lvl1pPr>
          </a:lstStyle>
          <a:p>
            <a:r>
              <a:t>reactive expressions vs. observers vs. functions</a:t>
            </a:r>
          </a:p>
        </p:txBody>
      </p:sp>
      <p:graphicFrame>
        <p:nvGraphicFramePr>
          <p:cNvPr id="217" name="Table"/>
          <p:cNvGraphicFramePr/>
          <p:nvPr/>
        </p:nvGraphicFramePr>
        <p:xfrm>
          <a:off x="4990430" y="3005433"/>
          <a:ext cx="14403138" cy="8851896"/>
        </p:xfrm>
        <a:graphic>
          <a:graphicData uri="http://schemas.openxmlformats.org/drawingml/2006/table">
            <a:tbl>
              <a:tblPr firstRow="1">
                <a:tableStyleId>{4C3C2611-4C71-4FC5-86AE-919BDF0F9419}</a:tableStyleId>
              </a:tblPr>
              <a:tblGrid>
                <a:gridCol w="48010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010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010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475316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rPr>
                        <a:t>reactive()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rPr>
                        <a:t>observer()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rPr>
                        <a:t>function()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531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Callable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Not callable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Callable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7531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Returns a value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No return value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Returns a value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7531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Lazy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Eager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Lazy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7531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Cached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N/A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Not cached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75316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No side effects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Only for side effects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Side effects optional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Every reactive expression or reactive value read by a reactive() or observe() block automatically becomes a reactive dependency of that reactive expression/observer.…"/>
          <p:cNvSpPr txBox="1">
            <a:spLocks noGrp="1"/>
          </p:cNvSpPr>
          <p:nvPr>
            <p:ph type="body" sz="half" idx="1"/>
          </p:nvPr>
        </p:nvSpPr>
        <p:spPr>
          <a:xfrm>
            <a:off x="666749" y="2310475"/>
            <a:ext cx="22740261" cy="3156154"/>
          </a:xfrm>
          <a:prstGeom prst="rect">
            <a:avLst/>
          </a:prstGeom>
        </p:spPr>
        <p:txBody>
          <a:bodyPr/>
          <a:lstStyle/>
          <a:p>
            <a:pPr marL="451397" indent="-451397" defTabSz="610870">
              <a:spcBef>
                <a:spcPts val="2200"/>
              </a:spcBef>
              <a:defRPr sz="4440"/>
            </a:pPr>
            <a:r>
              <a:t>Every reactive expression or reactive value read by a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reactive()</a:t>
            </a:r>
            <a:r>
              <a:t> 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observe()</a:t>
            </a:r>
            <a:r>
              <a:t> block automatically becomes a reactive dependency of that reactive expression/observer.</a:t>
            </a:r>
          </a:p>
          <a:p>
            <a:pPr marL="451397" indent="-451397" defTabSz="610870">
              <a:spcBef>
                <a:spcPts val="2200"/>
              </a:spcBef>
              <a:defRPr sz="444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observeEvent</a:t>
            </a:r>
            <a:r>
              <a:t> and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eventReactive</a:t>
            </a:r>
            <a:r>
              <a:t> give us finer control.</a:t>
            </a:r>
          </a:p>
        </p:txBody>
      </p:sp>
      <p:sp>
        <p:nvSpPr>
          <p:cNvPr id="220" name="observeevent vs. eventreac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528319">
              <a:defRPr sz="9600"/>
            </a:lvl1pPr>
          </a:lstStyle>
          <a:p>
            <a:r>
              <a:t>observeevent vs. eventreactive</a:t>
            </a:r>
          </a:p>
        </p:txBody>
      </p:sp>
      <p:sp>
        <p:nvSpPr>
          <p:cNvPr id="221" name="Rectangle"/>
          <p:cNvSpPr/>
          <p:nvPr/>
        </p:nvSpPr>
        <p:spPr>
          <a:xfrm>
            <a:off x="1011570" y="6358304"/>
            <a:ext cx="22317101" cy="2106301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2" name="observeEvent(input$save_button, {…"/>
          <p:cNvSpPr txBox="1"/>
          <p:nvPr/>
        </p:nvSpPr>
        <p:spPr>
          <a:xfrm>
            <a:off x="1268797" y="6558470"/>
            <a:ext cx="21802646" cy="1705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observeEvent(input$save_button,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write.csv(movies_subset(), "movies.csv")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  <p:sp>
        <p:nvSpPr>
          <p:cNvPr id="223" name="&quot;When the save_button button is clicked, write the value of movie_subset to disk.&quot; (Don't write to disk automatically when movie_subset changes.)"/>
          <p:cNvSpPr txBox="1"/>
          <p:nvPr/>
        </p:nvSpPr>
        <p:spPr>
          <a:xfrm>
            <a:off x="998870" y="8632104"/>
            <a:ext cx="22386261" cy="2512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"When the save_button button is clicked, write the value of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movie_subset</a:t>
            </a:r>
            <a:r>
              <a:rPr b="1"/>
              <a:t> to disk." </a:t>
            </a:r>
            <a:r>
              <a:t>(Don't write to disk automatically when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movie_subset</a:t>
            </a:r>
            <a:r>
              <a:t> changes.)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observeEvent is for event handling…"/>
          <p:cNvSpPr txBox="1">
            <a:spLocks noGrp="1"/>
          </p:cNvSpPr>
          <p:nvPr>
            <p:ph type="body" sz="half" idx="1"/>
          </p:nvPr>
        </p:nvSpPr>
        <p:spPr>
          <a:xfrm>
            <a:off x="666749" y="2310475"/>
            <a:ext cx="22740261" cy="3156154"/>
          </a:xfrm>
          <a:prstGeom prst="rect">
            <a:avLst/>
          </a:prstGeom>
        </p:spPr>
        <p:txBody>
          <a:bodyPr/>
          <a:lstStyle/>
          <a:p>
            <a:r>
              <a:rPr>
                <a:latin typeface="Monaco"/>
                <a:ea typeface="Monaco"/>
                <a:cs typeface="Monaco"/>
                <a:sym typeface="Monaco"/>
              </a:rPr>
              <a:t>observeEvent</a:t>
            </a:r>
            <a:r>
              <a:t> is for event handling</a:t>
            </a:r>
          </a:p>
          <a:p>
            <a:r>
              <a:rPr>
                <a:latin typeface="Monaco"/>
                <a:ea typeface="Monaco"/>
                <a:cs typeface="Monaco"/>
                <a:sym typeface="Monaco"/>
              </a:rPr>
              <a:t>eventReactive</a:t>
            </a:r>
            <a:r>
              <a:t> is for delayed computation</a:t>
            </a:r>
          </a:p>
        </p:txBody>
      </p:sp>
      <p:sp>
        <p:nvSpPr>
          <p:cNvPr id="226" name="observeevent and eventreac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92500"/>
          </a:bodyPr>
          <a:lstStyle>
            <a:lvl1pPr defTabSz="520065">
              <a:defRPr sz="9450"/>
            </a:lvl1pPr>
          </a:lstStyle>
          <a:p>
            <a:r>
              <a:t>observeevent and eventreactive</a:t>
            </a:r>
          </a:p>
        </p:txBody>
      </p:sp>
      <p:sp>
        <p:nvSpPr>
          <p:cNvPr id="227" name="Rectangle"/>
          <p:cNvSpPr/>
          <p:nvPr/>
        </p:nvSpPr>
        <p:spPr>
          <a:xfrm>
            <a:off x="1011570" y="5105937"/>
            <a:ext cx="22317101" cy="4238002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8" name="observeEvent(when_this_changes, {…"/>
          <p:cNvSpPr txBox="1"/>
          <p:nvPr/>
        </p:nvSpPr>
        <p:spPr>
          <a:xfrm>
            <a:off x="1268797" y="5279754"/>
            <a:ext cx="21802646" cy="38903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observeEvent(when_this_changes,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do_this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 &lt;- eventReactive(when_this_changes,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recalculate_this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  <p:sp>
        <p:nvSpPr>
          <p:cNvPr id="229" name="Use these functions when you want to explicitly name your reactive dependencies, as opposed to letting reactive/observe implicitly depend on anything they read."/>
          <p:cNvSpPr txBox="1"/>
          <p:nvPr/>
        </p:nvSpPr>
        <p:spPr>
          <a:xfrm>
            <a:off x="998870" y="9656719"/>
            <a:ext cx="22386261" cy="247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Use these functions when you want to </a:t>
            </a:r>
            <a:r>
              <a:rPr b="1"/>
              <a:t>explicitly name your reactive dependencies</a:t>
            </a:r>
            <a:r>
              <a:t>, as opposed to letting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</a:t>
            </a:r>
            <a:r>
              <a:t>/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observe</a:t>
            </a:r>
            <a:r>
              <a:t> implicitly depend on anything they read.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3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3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34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37" name="Open apps/adv-reactivity/cranlogs.R and run it. This app has several problems: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7269949"/>
          </a:xfrm>
          <a:prstGeom prst="rect">
            <a:avLst/>
          </a:prstGeom>
        </p:spPr>
        <p:txBody>
          <a:bodyPr/>
          <a:lstStyle/>
          <a:p>
            <a:pPr marL="536797" indent="-536797" defTabSz="726440">
              <a:spcBef>
                <a:spcPts val="2600"/>
              </a:spcBef>
              <a:defRPr sz="4400"/>
            </a:pPr>
            <a:r>
              <a:t>Open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apps/adv-reactivity/cranlogs.R</a:t>
            </a:r>
            <a:r>
              <a:t> and run it. This app has several problems:</a:t>
            </a:r>
          </a:p>
          <a:p>
            <a:pPr marL="1185005" lvl="1" indent="-536797" defTabSz="726440">
              <a:spcBef>
                <a:spcPts val="2600"/>
              </a:spcBef>
              <a:defRPr sz="4400"/>
            </a:pPr>
            <a:r>
              <a:t>We get an error right off the bat — the plot is running before the user has specified any packages.</a:t>
            </a:r>
          </a:p>
          <a:p>
            <a:pPr marL="1185005" lvl="1" indent="-536797" defTabSz="726440">
              <a:spcBef>
                <a:spcPts val="2600"/>
              </a:spcBef>
              <a:defRPr sz="4400"/>
            </a:pPr>
            <a:r>
              <a:t>Unless you're a very fast typist, typing package names will cause the cranlogs server to be queried with many incomplete queries.</a:t>
            </a:r>
          </a:p>
          <a:p>
            <a:pPr marL="1185005" lvl="1" indent="-536797" defTabSz="726440">
              <a:spcBef>
                <a:spcPts val="2600"/>
              </a:spcBef>
              <a:defRPr sz="4400"/>
            </a:pPr>
            <a:r>
              <a:t>Add an "Update" actionButton to the UI, and make sure nothing happens until it's clicked.</a:t>
            </a:r>
          </a:p>
        </p:txBody>
      </p:sp>
      <p:pic>
        <p:nvPicPr>
          <p:cNvPr id="238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685000" y="104775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38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8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4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4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24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See cranlogs-solution.R"/>
          <p:cNvSpPr txBox="1"/>
          <p:nvPr/>
        </p:nvSpPr>
        <p:spPr>
          <a:xfrm>
            <a:off x="3469381" y="3517900"/>
            <a:ext cx="17445237" cy="1605868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cranlogs-solution.R</a:t>
            </a:r>
          </a:p>
        </p:txBody>
      </p:sp>
      <p:sp>
        <p:nvSpPr>
          <p:cNvPr id="247" name="Rectangle"/>
          <p:cNvSpPr/>
          <p:nvPr/>
        </p:nvSpPr>
        <p:spPr>
          <a:xfrm>
            <a:off x="455266" y="6738937"/>
            <a:ext cx="11392138" cy="2498726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8" name="packages &lt;- reactive({…"/>
          <p:cNvSpPr txBox="1"/>
          <p:nvPr/>
        </p:nvSpPr>
        <p:spPr>
          <a:xfrm>
            <a:off x="577530" y="7022607"/>
            <a:ext cx="11147611" cy="1855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packages &lt;- reactive({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strsplit(input$packages, " *, *")[[1]]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  <p:sp>
        <p:nvSpPr>
          <p:cNvPr id="249" name="Rectangle"/>
          <p:cNvSpPr/>
          <p:nvPr/>
        </p:nvSpPr>
        <p:spPr>
          <a:xfrm>
            <a:off x="12536595" y="6700837"/>
            <a:ext cx="11392138" cy="2498726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0" name="packages &lt;- eventReactive(input$update, {…"/>
          <p:cNvSpPr txBox="1"/>
          <p:nvPr/>
        </p:nvSpPr>
        <p:spPr>
          <a:xfrm>
            <a:off x="12658859" y="6984507"/>
            <a:ext cx="11147612" cy="1855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packages &lt;- </a:t>
            </a:r>
            <a:r>
              <a:rPr>
                <a:solidFill>
                  <a:srgbClr val="FF40FF"/>
                </a:solidFill>
              </a:rPr>
              <a:t>eventReactive(</a:t>
            </a:r>
            <a:r>
              <a:rPr>
                <a:solidFill>
                  <a:srgbClr val="0096FF"/>
                </a:solidFill>
              </a:rPr>
              <a:t>input$update</a:t>
            </a:r>
            <a:r>
              <a:t>, {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strsplit(input$packages, " *, *")[[1]]</a:t>
            </a:r>
          </a:p>
          <a:p>
            <a:pPr algn="l">
              <a:defRPr sz="3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  <a:r>
              <a:rPr>
                <a:solidFill>
                  <a:srgbClr val="FF40FF"/>
                </a:solidFill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Read/write versions of input.…"/>
          <p:cNvSpPr txBox="1">
            <a:spLocks noGrp="1"/>
          </p:cNvSpPr>
          <p:nvPr>
            <p:ph type="body" sz="quarter" idx="1"/>
          </p:nvPr>
        </p:nvSpPr>
        <p:spPr>
          <a:xfrm>
            <a:off x="666749" y="2310475"/>
            <a:ext cx="22740261" cy="2460323"/>
          </a:xfrm>
          <a:prstGeom prst="rect">
            <a:avLst/>
          </a:prstGeom>
        </p:spPr>
        <p:txBody>
          <a:bodyPr/>
          <a:lstStyle/>
          <a:p>
            <a:pPr marL="487997" indent="-487997" defTabSz="660400">
              <a:spcBef>
                <a:spcPts val="2400"/>
              </a:spcBef>
              <a:defRPr sz="4800"/>
            </a:pPr>
            <a:r>
              <a:t>Read/write versions of input.</a:t>
            </a:r>
          </a:p>
          <a:p>
            <a:pPr marL="487997" indent="-487997" defTabSz="660400">
              <a:spcBef>
                <a:spcPts val="2400"/>
              </a:spcBef>
              <a:defRPr sz="4800"/>
            </a:pPr>
            <a:r>
              <a:t>Try not to use this to store </a:t>
            </a:r>
            <a:r>
              <a:rPr i="1"/>
              <a:t>calculated</a:t>
            </a:r>
            <a:r>
              <a:t> values. But in some cases, it's unavoidable.</a:t>
            </a:r>
          </a:p>
        </p:txBody>
      </p:sp>
      <p:sp>
        <p:nvSpPr>
          <p:cNvPr id="253" name="review: reactive valu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review: reactive values</a:t>
            </a:r>
          </a:p>
        </p:txBody>
      </p:sp>
      <p:sp>
        <p:nvSpPr>
          <p:cNvPr id="254" name="Rectangle"/>
          <p:cNvSpPr/>
          <p:nvPr/>
        </p:nvSpPr>
        <p:spPr>
          <a:xfrm>
            <a:off x="1033450" y="5293160"/>
            <a:ext cx="22317100" cy="4842413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5" name="# Create…"/>
          <p:cNvSpPr txBox="1"/>
          <p:nvPr/>
        </p:nvSpPr>
        <p:spPr>
          <a:xfrm>
            <a:off x="1290677" y="5496132"/>
            <a:ext cx="21802646" cy="4436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Create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 &lt;- reactiveValues(x = 10)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Read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rv$x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Write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rv$x &lt;- 20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6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3" name="Open the file apps/adv-reactivity/counter.R. It has three action buttons: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7269949"/>
          </a:xfrm>
          <a:prstGeom prst="rect">
            <a:avLst/>
          </a:prstGeom>
        </p:spPr>
        <p:txBody>
          <a:bodyPr/>
          <a:lstStyle/>
          <a:p>
            <a:r>
              <a:t>Open the file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apps/adv-reactivity/counter.R</a:t>
            </a:r>
            <a:r>
              <a:t>. It has three action buttons:</a:t>
            </a:r>
          </a:p>
          <a:p>
            <a:pPr lvl="1"/>
            <a:r>
              <a:t>Increment: Increase the value by 1</a:t>
            </a:r>
          </a:p>
          <a:p>
            <a:pPr lvl="1"/>
            <a:r>
              <a:t>Decrement: Decrease the value by 1</a:t>
            </a:r>
          </a:p>
          <a:p>
            <a:pPr lvl="1"/>
            <a:r>
              <a:t>Reset: Set the value to 0</a:t>
            </a:r>
          </a:p>
          <a:p>
            <a:r>
              <a:t>Unfortunately, it doesn't work. See if you can implement the server side.</a:t>
            </a:r>
          </a:p>
        </p:txBody>
      </p:sp>
      <p:pic>
        <p:nvPicPr>
          <p:cNvPr id="264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685000" y="104775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64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4"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26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6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27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See counter-solution.R"/>
          <p:cNvSpPr txBox="1"/>
          <p:nvPr/>
        </p:nvSpPr>
        <p:spPr>
          <a:xfrm>
            <a:off x="3469381" y="2221099"/>
            <a:ext cx="17445237" cy="1605868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counter-solution.R</a:t>
            </a:r>
          </a:p>
        </p:txBody>
      </p:sp>
      <p:sp>
        <p:nvSpPr>
          <p:cNvPr id="273" name="Rectangle"/>
          <p:cNvSpPr/>
          <p:nvPr/>
        </p:nvSpPr>
        <p:spPr>
          <a:xfrm>
            <a:off x="1033450" y="4025818"/>
            <a:ext cx="22317100" cy="8221331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4" name="rv &lt;- reactiveValues(count = 0)…"/>
          <p:cNvSpPr txBox="1"/>
          <p:nvPr/>
        </p:nvSpPr>
        <p:spPr>
          <a:xfrm>
            <a:off x="1290677" y="4196339"/>
            <a:ext cx="21802646" cy="7880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 &lt;- reactiveValues(count = 0)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observeEvent(input$increment, 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rv$count &lt;- rv$count + 1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observeEvent(input$decrement, 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rv$count &lt;- rv$count - 1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observeEvent(input$reset, 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rv$count &lt;- 0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output$value &lt;- renderText({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rv$count</a:t>
            </a:r>
          </a:p>
          <a:p>
            <a:pPr algn="l">
              <a:defRPr sz="3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Don't use reactiveValues when you're calculating a value based on other values and calculations that are already available to you.…"/>
          <p:cNvSpPr txBox="1">
            <a:spLocks noGrp="1"/>
          </p:cNvSpPr>
          <p:nvPr>
            <p:ph type="body" sz="half" idx="1"/>
          </p:nvPr>
        </p:nvSpPr>
        <p:spPr>
          <a:xfrm>
            <a:off x="821869" y="2770421"/>
            <a:ext cx="22740262" cy="4087579"/>
          </a:xfrm>
          <a:prstGeom prst="rect">
            <a:avLst/>
          </a:prstGeom>
        </p:spPr>
        <p:txBody>
          <a:bodyPr/>
          <a:lstStyle/>
          <a:p>
            <a:pPr marL="573397" indent="-573397" defTabSz="775969">
              <a:spcBef>
                <a:spcPts val="2800"/>
              </a:spcBef>
              <a:defRPr sz="5640"/>
            </a:pPr>
            <a:r>
              <a:t>Don't 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reactiveValues</a:t>
            </a:r>
            <a:r>
              <a:t> when you're calculating a value based on other values and calculations that are already available to you.</a:t>
            </a:r>
          </a:p>
          <a:p>
            <a:pPr marL="573397" indent="-573397" defTabSz="775969">
              <a:spcBef>
                <a:spcPts val="2800"/>
              </a:spcBef>
              <a:defRPr sz="5640"/>
            </a:pPr>
            <a:r>
              <a:t>Do 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reactiveValues</a:t>
            </a:r>
            <a:r>
              <a:t> to store state that otherwise would be lost from your graph of reactive objects.</a:t>
            </a:r>
          </a:p>
        </p:txBody>
      </p:sp>
      <p:sp>
        <p:nvSpPr>
          <p:cNvPr id="277" name="when to use reactivevalu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610870">
              <a:defRPr sz="11100"/>
            </a:lvl1pPr>
          </a:lstStyle>
          <a:p>
            <a:r>
              <a:t>when to use reactivevalues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reactivevalues example 1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668655">
              <a:defRPr sz="12150"/>
            </a:lvl1pPr>
          </a:lstStyle>
          <a:p>
            <a:r>
              <a:t>reactivevalues example 1</a:t>
            </a:r>
          </a:p>
        </p:txBody>
      </p:sp>
      <p:sp>
        <p:nvSpPr>
          <p:cNvPr id="280" name="Rectangle"/>
          <p:cNvSpPr/>
          <p:nvPr/>
        </p:nvSpPr>
        <p:spPr>
          <a:xfrm>
            <a:off x="1033448" y="3587158"/>
            <a:ext cx="22317101" cy="2166583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1" name="observeEvent(input$add, {…"/>
          <p:cNvSpPr txBox="1"/>
          <p:nvPr/>
        </p:nvSpPr>
        <p:spPr>
          <a:xfrm>
            <a:off x="1290675" y="3817466"/>
            <a:ext cx="21802646" cy="1705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observeEvent(input$add,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rv$total &lt;- rv$total + input$x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  <p:sp>
        <p:nvSpPr>
          <p:cNvPr id="282" name="Rectangle"/>
          <p:cNvSpPr/>
          <p:nvPr/>
        </p:nvSpPr>
        <p:spPr>
          <a:xfrm>
            <a:off x="1033448" y="7513012"/>
            <a:ext cx="22317101" cy="1200672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3" name="total &lt;- shinySignals::reducePast(reactive(input$x), `+`, 0)"/>
          <p:cNvSpPr txBox="1"/>
          <p:nvPr/>
        </p:nvSpPr>
        <p:spPr>
          <a:xfrm>
            <a:off x="1290675" y="7844564"/>
            <a:ext cx="21802646" cy="613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total &lt;- shinySignals::reducePast(reactive(input$x), `+`, 0)</a:t>
            </a:r>
          </a:p>
        </p:txBody>
      </p:sp>
      <p:sp>
        <p:nvSpPr>
          <p:cNvPr id="284" name="(Or a more elegant way to do the same, using hadley/shinySignals:)"/>
          <p:cNvSpPr txBox="1"/>
          <p:nvPr/>
        </p:nvSpPr>
        <p:spPr>
          <a:xfrm>
            <a:off x="1020748" y="6201576"/>
            <a:ext cx="19174223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(Or a more elegant way to do the same, using </a:t>
            </a:r>
            <a:r>
              <a:rPr u="sng">
                <a:hlinkClick r:id="rId2"/>
              </a:rPr>
              <a:t>hadley/shinySignals</a:t>
            </a:r>
            <a:r>
              <a:t>:)</a:t>
            </a:r>
          </a:p>
        </p:txBody>
      </p:sp>
      <p:sp>
        <p:nvSpPr>
          <p:cNvPr id="285" name="(1) A calculation over the history of something reactive:"/>
          <p:cNvSpPr txBox="1"/>
          <p:nvPr/>
        </p:nvSpPr>
        <p:spPr>
          <a:xfrm>
            <a:off x="1020750" y="2457449"/>
            <a:ext cx="2234249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(1) A calculation over the history of something reactive: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reating a ggplo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Creating a ggplot</a:t>
            </a:r>
          </a:p>
        </p:txBody>
      </p:sp>
      <p:pic>
        <p:nvPicPr>
          <p:cNvPr id="207" name="Screen Shot 2019-08-18 at 12.38.53.png" descr="Screen Shot 2019-08-18 at 12.38.5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19384" y="2904544"/>
            <a:ext cx="8356601" cy="7353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Screen Shot 2019-08-18 at 12.40.17.png" descr="Screen Shot 2019-08-18 at 12.40.1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88552" y="2584450"/>
            <a:ext cx="8191501" cy="8547100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https://www.rstudio.com/resources/cheatsheets/"/>
          <p:cNvSpPr txBox="1"/>
          <p:nvPr/>
        </p:nvSpPr>
        <p:spPr>
          <a:xfrm>
            <a:off x="10444201" y="12642849"/>
            <a:ext cx="1356123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latin typeface="+mj-lt"/>
                <a:ea typeface="+mj-ea"/>
                <a:cs typeface="+mj-cs"/>
                <a:sym typeface="Helvetica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https://www.rstudio.com/resources/cheatsheets/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"/>
          <p:cNvSpPr/>
          <p:nvPr/>
        </p:nvSpPr>
        <p:spPr>
          <a:xfrm>
            <a:off x="1033450" y="3593816"/>
            <a:ext cx="22317100" cy="8653090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8" name="observeEvent(input$editMode, {…"/>
          <p:cNvSpPr txBox="1"/>
          <p:nvPr/>
        </p:nvSpPr>
        <p:spPr>
          <a:xfrm>
            <a:off x="1290677" y="3790777"/>
            <a:ext cx="21802646" cy="82591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observeEvent(input$editMode,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rv$mode &lt;- "edit"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observeEvent(input$previewMode,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rv$mode &lt;- "preview"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output$page &lt;- renderUI({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if (rv$mode == "edit")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...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 else if (rv$mode == "preview")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...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  <p:sp>
        <p:nvSpPr>
          <p:cNvPr id="289" name="reactivevalues example 2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668655">
              <a:defRPr sz="12150"/>
            </a:lvl1pPr>
          </a:lstStyle>
          <a:p>
            <a:r>
              <a:t>reactivevalues example 2</a:t>
            </a:r>
          </a:p>
        </p:txBody>
      </p:sp>
      <p:sp>
        <p:nvSpPr>
          <p:cNvPr id="290" name="(2) Tracking which of several events happened most recently:"/>
          <p:cNvSpPr txBox="1"/>
          <p:nvPr/>
        </p:nvSpPr>
        <p:spPr>
          <a:xfrm>
            <a:off x="1020750" y="2460778"/>
            <a:ext cx="2234249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(2) Tracking which of several events happened most recently: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reactivevalues example 3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668655">
              <a:defRPr sz="12150"/>
            </a:lvl1pPr>
          </a:lstStyle>
          <a:p>
            <a:r>
              <a:t>reactivevalues example 3</a:t>
            </a:r>
          </a:p>
        </p:txBody>
      </p:sp>
      <p:sp>
        <p:nvSpPr>
          <p:cNvPr id="293" name="(3) To change rules of reactivity:"/>
          <p:cNvSpPr txBox="1"/>
          <p:nvPr/>
        </p:nvSpPr>
        <p:spPr>
          <a:xfrm>
            <a:off x="1020750" y="2460778"/>
            <a:ext cx="2234249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(3) To change rules of reactivity:</a:t>
            </a:r>
          </a:p>
        </p:txBody>
      </p:sp>
      <p:sp>
        <p:nvSpPr>
          <p:cNvPr id="294" name="Normally, as soon as reactive expressions are invalidated (before they have recalculated) they invalidate everyone downstream who depends on them.…"/>
          <p:cNvSpPr txBox="1">
            <a:spLocks noGrp="1"/>
          </p:cNvSpPr>
          <p:nvPr>
            <p:ph type="body" sz="half" idx="1"/>
          </p:nvPr>
        </p:nvSpPr>
        <p:spPr>
          <a:xfrm>
            <a:off x="1020750" y="3581116"/>
            <a:ext cx="22740261" cy="3141806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63597" indent="-463597" defTabSz="627379">
              <a:spcBef>
                <a:spcPts val="2200"/>
              </a:spcBef>
              <a:defRPr sz="4560"/>
            </a:pPr>
            <a:r>
              <a:t>Normally, as soon as reactive expressions are invalidated (before they have recalculated) they invalidate everyone downstream who depends on them.</a:t>
            </a:r>
          </a:p>
          <a:p>
            <a:pPr marL="463597" indent="-463597" defTabSz="627379">
              <a:spcBef>
                <a:spcPts val="2200"/>
              </a:spcBef>
              <a:defRPr sz="4560"/>
            </a:pPr>
            <a:r>
              <a:t>But sometimes recalculating will end up giving us the same value as the previous anyway, and any downstream recalculations might have been wasted work.</a:t>
            </a:r>
          </a:p>
        </p:txBody>
      </p:sp>
      <p:sp>
        <p:nvSpPr>
          <p:cNvPr id="295" name="Rectangle"/>
          <p:cNvSpPr/>
          <p:nvPr/>
        </p:nvSpPr>
        <p:spPr>
          <a:xfrm>
            <a:off x="1033450" y="7001741"/>
            <a:ext cx="22317100" cy="5245165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6" name="dedupeReactive &lt;- function(rexpr, priority = 10) {…"/>
          <p:cNvSpPr txBox="1"/>
          <p:nvPr/>
        </p:nvSpPr>
        <p:spPr>
          <a:xfrm>
            <a:off x="1290677" y="7086827"/>
            <a:ext cx="21802646" cy="4982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dedupeReactive &lt;- function(rexpr, priority = 10)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rv &lt;- reactiveValues(value = NULL)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observe({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rv$value &lt;- rexpr()  # TODO: Handle errors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}, priority = priority)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reactive(rv$value)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Use isolate from inside a reactive expression or observer, to ignore the implicit reactivity of a piece of code.…"/>
          <p:cNvSpPr txBox="1">
            <a:spLocks noGrp="1"/>
          </p:cNvSpPr>
          <p:nvPr>
            <p:ph type="body" sz="half" idx="1"/>
          </p:nvPr>
        </p:nvSpPr>
        <p:spPr>
          <a:xfrm>
            <a:off x="821869" y="2770421"/>
            <a:ext cx="22740262" cy="4087579"/>
          </a:xfrm>
          <a:prstGeom prst="rect">
            <a:avLst/>
          </a:prstGeom>
        </p:spPr>
        <p:txBody>
          <a:bodyPr/>
          <a:lstStyle/>
          <a:p>
            <a:r>
              <a:t>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isolate</a:t>
            </a:r>
            <a:r>
              <a:t> from inside a reactive expression or observer, to ignore the implicit reactivity of a piece of code. </a:t>
            </a:r>
          </a:p>
          <a:p>
            <a:r>
              <a:t>Wrap it around expressions or a whole code block. </a:t>
            </a:r>
          </a:p>
        </p:txBody>
      </p:sp>
      <p:sp>
        <p:nvSpPr>
          <p:cNvPr id="299" name="preventing reactivity with isolat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495300">
              <a:defRPr sz="9000"/>
            </a:lvl1pPr>
          </a:lstStyle>
          <a:p>
            <a:r>
              <a:t>preventing reactivity with isolate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0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3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0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0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07" name="Determine when r1, r2, and r3 update: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1205668"/>
          </a:xfrm>
          <a:prstGeom prst="rect">
            <a:avLst/>
          </a:prstGeom>
        </p:spPr>
        <p:txBody>
          <a:bodyPr/>
          <a:lstStyle/>
          <a:p>
            <a:r>
              <a:t>Determine when r1, r2, and r3 update:</a:t>
            </a:r>
          </a:p>
        </p:txBody>
      </p:sp>
      <p:sp>
        <p:nvSpPr>
          <p:cNvPr id="308" name="Rectangle"/>
          <p:cNvSpPr/>
          <p:nvPr/>
        </p:nvSpPr>
        <p:spPr>
          <a:xfrm>
            <a:off x="1033450" y="4157637"/>
            <a:ext cx="22317100" cy="8168408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9" name="r1 &lt;- reactive({…"/>
          <p:cNvSpPr txBox="1"/>
          <p:nvPr/>
        </p:nvSpPr>
        <p:spPr>
          <a:xfrm>
            <a:off x="1290677" y="4469666"/>
            <a:ext cx="21802646" cy="77130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r1 &lt;- reactive({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input$x * input$y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r2 &lt;- reactive({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input$x * isolate({ input$y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r3 &lt;- reactive({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isolate({ input$x * input$y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1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3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1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31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17" name="Rectangle"/>
          <p:cNvSpPr/>
          <p:nvPr/>
        </p:nvSpPr>
        <p:spPr>
          <a:xfrm>
            <a:off x="1033450" y="4157637"/>
            <a:ext cx="22317100" cy="8168408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8" name="# Updates every time input$x or input$y change…"/>
          <p:cNvSpPr txBox="1"/>
          <p:nvPr/>
        </p:nvSpPr>
        <p:spPr>
          <a:xfrm>
            <a:off x="1290677" y="4469666"/>
            <a:ext cx="21802646" cy="77130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FF93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Updates every time input$x or input$y change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r1 &lt;- reactive({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input$x * input$y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FF93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Updates only when input$x changes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r2 &lt;- reactive({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input$x * isolate({ input$y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FF93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Never updates; it will always have its original value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r3 &lt;- reactive({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isolate({ input$x * input$y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hecking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Checking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preconditions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ancel the current output (or observer) if a condition isn't met.…"/>
          <p:cNvSpPr txBox="1">
            <a:spLocks noGrp="1"/>
          </p:cNvSpPr>
          <p:nvPr>
            <p:ph type="body" idx="1"/>
          </p:nvPr>
        </p:nvSpPr>
        <p:spPr>
          <a:xfrm>
            <a:off x="821869" y="2770421"/>
            <a:ext cx="22752963" cy="6306655"/>
          </a:xfrm>
          <a:prstGeom prst="rect">
            <a:avLst/>
          </a:prstGeom>
        </p:spPr>
        <p:txBody>
          <a:bodyPr/>
          <a:lstStyle/>
          <a:p>
            <a:pPr marL="591697" indent="-591697" defTabSz="800735">
              <a:spcBef>
                <a:spcPts val="2900"/>
              </a:spcBef>
              <a:defRPr sz="4850"/>
            </a:pPr>
            <a:r>
              <a:t>Cancel the current output (or observer) if a condition isn't met.</a:t>
            </a:r>
          </a:p>
          <a:p>
            <a:pPr marL="1306199" lvl="1" indent="-591696" defTabSz="800735">
              <a:spcBef>
                <a:spcPts val="2900"/>
              </a:spcBef>
              <a:defRPr sz="485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req(input$text)</a:t>
            </a:r>
            <a:r>
              <a:t>: Ensure the user has provided a value for the "text" input</a:t>
            </a:r>
          </a:p>
          <a:p>
            <a:pPr marL="1306199" lvl="1" indent="-591696" defTabSz="800735">
              <a:spcBef>
                <a:spcPts val="2900"/>
              </a:spcBef>
              <a:defRPr sz="485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req(input$button)</a:t>
            </a:r>
            <a:r>
              <a:t>: Ensure the button has been pressed at least once</a:t>
            </a:r>
          </a:p>
          <a:p>
            <a:pPr marL="1306199" lvl="1" indent="-591696" defTabSz="800735">
              <a:spcBef>
                <a:spcPts val="2900"/>
              </a:spcBef>
              <a:defRPr sz="485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req(x %% 2 == 0)</a:t>
            </a:r>
            <a:r>
              <a:t>: Ensure that x is an even number</a:t>
            </a:r>
          </a:p>
          <a:p>
            <a:pPr marL="1306199" lvl="1" indent="-591696" defTabSz="800735">
              <a:spcBef>
                <a:spcPts val="2900"/>
              </a:spcBef>
              <a:defRPr sz="485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req(FALSE)</a:t>
            </a:r>
            <a:r>
              <a:t>: Unconditionally cancel the current reactive, observer, or output</a:t>
            </a:r>
          </a:p>
        </p:txBody>
      </p:sp>
      <p:sp>
        <p:nvSpPr>
          <p:cNvPr id="323" name="checking preconditions with req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511809">
              <a:defRPr sz="9300"/>
            </a:lvl1pPr>
          </a:lstStyle>
          <a:p>
            <a:r>
              <a:t>checking preconditions with req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req(cond) is similar to:…"/>
          <p:cNvSpPr txBox="1">
            <a:spLocks noGrp="1"/>
          </p:cNvSpPr>
          <p:nvPr>
            <p:ph type="body" idx="1"/>
          </p:nvPr>
        </p:nvSpPr>
        <p:spPr>
          <a:xfrm>
            <a:off x="821869" y="2770421"/>
            <a:ext cx="22505949" cy="9422708"/>
          </a:xfrm>
          <a:prstGeom prst="rect">
            <a:avLst/>
          </a:prstGeom>
        </p:spPr>
        <p:txBody>
          <a:bodyPr/>
          <a:lstStyle/>
          <a:p>
            <a:pPr marL="487997" indent="-487997" defTabSz="660400">
              <a:spcBef>
                <a:spcPts val="2400"/>
              </a:spcBef>
              <a:defRPr sz="400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req(cond)</a:t>
            </a:r>
            <a:r>
              <a:t> is similar to:</a:t>
            </a:r>
          </a:p>
          <a:p>
            <a:pPr marL="1077277" lvl="1" indent="-487997" defTabSz="660400">
              <a:spcBef>
                <a:spcPts val="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stopifnot(cond)</a:t>
            </a:r>
          </a:p>
          <a:p>
            <a:pPr marL="1077277" lvl="1" indent="-487997" defTabSz="660400">
              <a:spcBef>
                <a:spcPts val="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if (!cond) stop()</a:t>
            </a:r>
          </a:p>
          <a:p>
            <a:pPr marL="1077277" lvl="1" indent="-487997" defTabSz="660400">
              <a:spcBef>
                <a:spcPts val="0"/>
              </a:spcBef>
              <a:defRPr sz="4000">
                <a:latin typeface="Monaco"/>
                <a:ea typeface="Monaco"/>
                <a:cs typeface="Monaco"/>
                <a:sym typeface="Monaco"/>
              </a:defRPr>
            </a:pPr>
            <a:r>
              <a:t>assertthat::assert_that(cond)</a:t>
            </a:r>
          </a:p>
          <a:p>
            <a:pPr marL="487997" indent="-487997" defTabSz="660400">
              <a:spcBef>
                <a:spcPts val="2400"/>
              </a:spcBef>
              <a:defRPr sz="4000"/>
            </a:pPr>
            <a:r>
              <a:t>but with these differences:</a:t>
            </a:r>
          </a:p>
          <a:p>
            <a:pPr marL="1077277" lvl="1" indent="-487997" defTabSz="660400">
              <a:spcBef>
                <a:spcPts val="0"/>
              </a:spcBef>
              <a:defRPr sz="4000"/>
            </a:pPr>
            <a:r>
              <a:t>Errors during output rendering show up with bold red text in the UI;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req</a:t>
            </a:r>
            <a:r>
              <a:t> just makes the output blank</a:t>
            </a:r>
          </a:p>
          <a:p>
            <a:pPr marL="1077277" lvl="1" indent="-487997" defTabSz="660400">
              <a:spcBef>
                <a:spcPts val="0"/>
              </a:spcBef>
              <a:defRPr sz="4000"/>
            </a:pPr>
            <a:r>
              <a:t>Rather than verifying that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cond</a:t>
            </a:r>
            <a:r>
              <a:t> is </a:t>
            </a:r>
            <a:r>
              <a:rPr i="1"/>
              <a:t>true</a:t>
            </a:r>
            <a:r>
              <a:t>,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req</a:t>
            </a:r>
            <a:r>
              <a:t> verifies that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cond</a:t>
            </a:r>
            <a:r>
              <a:t> is </a:t>
            </a:r>
            <a:r>
              <a:rPr i="1"/>
              <a:t>truthy</a:t>
            </a:r>
            <a:r>
              <a:t> (see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?isTruthy</a:t>
            </a:r>
            <a:r>
              <a:t>)</a:t>
            </a:r>
          </a:p>
          <a:p>
            <a:pPr marL="1666557" lvl="2" indent="-487997" defTabSz="660400">
              <a:spcBef>
                <a:spcPts val="0"/>
              </a:spcBef>
              <a:defRPr sz="4000"/>
            </a:pPr>
            <a:r>
              <a:t>Feels unnatural to be so arbitrary and nebulous, but this definition is just too practical for UI programming</a:t>
            </a:r>
          </a:p>
          <a:p>
            <a:pPr marL="1077277" lvl="1" indent="-487997" defTabSz="660400">
              <a:spcBef>
                <a:spcPts val="0"/>
              </a:spcBef>
              <a:defRPr sz="4000"/>
            </a:pPr>
            <a:r>
              <a:t>Most importantly,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req</a:t>
            </a:r>
            <a:r>
              <a:t> is like an error in that it "infects" the downstream elements of the reactive graph (if a reactive throws an error, then any other reactive/observer/output that tries to access it will also throw an error)</a:t>
            </a:r>
          </a:p>
        </p:txBody>
      </p:sp>
      <p:sp>
        <p:nvSpPr>
          <p:cNvPr id="326" name="checking preconditions with req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511809">
              <a:defRPr sz="9300"/>
            </a:lvl1pPr>
          </a:lstStyle>
          <a:p>
            <a:r>
              <a:t>checking preconditions with req</a:t>
            </a:r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2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3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2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33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34" name="Open dynamic.R and run it.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dynamic.R</a:t>
            </a:r>
            <a:r>
              <a:t> and run it.</a:t>
            </a:r>
          </a:p>
          <a:p>
            <a:r>
              <a:t>It has lots of errors in the browser and the R console — ignore those for the moment.</a:t>
            </a:r>
          </a:p>
          <a:p>
            <a:r>
              <a:t>From the app, upload the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diamonds.csv</a:t>
            </a:r>
            <a:r>
              <a:t> file found in the same directory. Now everything looks good.</a:t>
            </a:r>
          </a:p>
          <a:p>
            <a:r>
              <a:t>See if you can figure out why these errors appear when the app first comes up, and how you can get them to go away (first without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req</a:t>
            </a:r>
            <a:r>
              <a:t>, and then, if you have time and can figure out how, using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req</a:t>
            </a:r>
            <a:r>
              <a:t>).</a:t>
            </a:r>
          </a:p>
        </p:txBody>
      </p:sp>
      <p:pic>
        <p:nvPicPr>
          <p:cNvPr id="335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685000" y="104775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35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5"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3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4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41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342" name="Antisolution:dynamic-antisolution.R.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573397" indent="-573397" defTabSz="775969">
              <a:spcBef>
                <a:spcPts val="2800"/>
              </a:spcBef>
              <a:defRPr sz="4700"/>
            </a:pPr>
            <a:r>
              <a:t>Antisolution: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dynamic-antisolution.R</a:t>
            </a:r>
            <a:r>
              <a:t>.</a:t>
            </a:r>
          </a:p>
          <a:p>
            <a:pPr marL="1265801" lvl="1" indent="-573397" defTabSz="775969">
              <a:spcBef>
                <a:spcPts val="2800"/>
              </a:spcBef>
              <a:defRPr sz="4700"/>
            </a:pPr>
            <a:r>
              <a:t>This is how you used to have to do it: check for missing values yourself, and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return(NULL)</a:t>
            </a:r>
            <a:r>
              <a:t>.</a:t>
            </a:r>
          </a:p>
          <a:p>
            <a:pPr marL="1265801" lvl="1" indent="-573397" defTabSz="775969">
              <a:spcBef>
                <a:spcPts val="2800"/>
              </a:spcBef>
              <a:defRPr sz="4700"/>
            </a:pPr>
            <a:r>
              <a:t>You had to do this in every reactive, observer, or output that could have a missing value, plus all of the reactives, observers, and outputs that are downstream!</a:t>
            </a:r>
          </a:p>
          <a:p>
            <a:pPr marL="573397" indent="-573397" defTabSz="775969">
              <a:spcBef>
                <a:spcPts val="2800"/>
              </a:spcBef>
              <a:defRPr sz="4700"/>
            </a:pPr>
            <a:r>
              <a:t>Solution: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dynamic-solution.R</a:t>
            </a:r>
            <a:r>
              <a:t>.</a:t>
            </a:r>
          </a:p>
          <a:p>
            <a:pPr marL="1265801" lvl="1" indent="-573397" defTabSz="775969">
              <a:spcBef>
                <a:spcPts val="2800"/>
              </a:spcBef>
              <a:defRPr sz="4700"/>
            </a:pPr>
            <a:r>
              <a:t>Now you can use req in the reactives, observers, and outputs that directly use potentially-missing inputs, and everything downstream can just not worry about it.</a:t>
            </a:r>
          </a:p>
        </p:txBody>
      </p:sp>
      <p:pic>
        <p:nvPicPr>
          <p:cNvPr id="34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ypes of plot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Types of plots</a:t>
            </a:r>
          </a:p>
        </p:txBody>
      </p:sp>
      <p:pic>
        <p:nvPicPr>
          <p:cNvPr id="212" name="Screen Shot 2019-08-18 at 12.56.48.png" descr="Screen Shot 2019-08-18 at 12.56.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4597" y="1648424"/>
            <a:ext cx="8242301" cy="9613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Screen Shot 2019-08-18 at 12.55.59.png" descr="Screen Shot 2019-08-18 at 12.55.5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45963" y="4405012"/>
            <a:ext cx="8051801" cy="5308601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https://www.rstudio.com/resources/cheatsheets/"/>
          <p:cNvSpPr txBox="1"/>
          <p:nvPr/>
        </p:nvSpPr>
        <p:spPr>
          <a:xfrm>
            <a:off x="10242889" y="12642849"/>
            <a:ext cx="1356123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latin typeface="+mj-lt"/>
                <a:ea typeface="+mj-ea"/>
                <a:cs typeface="+mj-cs"/>
                <a:sym typeface="Helvetica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https://www.rstudio.com/resources/cheatsheets/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ime as a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751205">
              <a:spcBef>
                <a:spcPts val="5900"/>
              </a:spcBef>
              <a:buSzTx/>
              <a:buNone/>
              <a:defRPr sz="19110">
                <a:solidFill>
                  <a:srgbClr val="FFFFFF"/>
                </a:solidFill>
              </a:defRPr>
            </a:pPr>
            <a:r>
              <a:t>Time as a</a:t>
            </a:r>
          </a:p>
          <a:p>
            <a:pPr marL="0" indent="0" algn="r" defTabSz="751205">
              <a:spcBef>
                <a:spcPts val="5900"/>
              </a:spcBef>
              <a:buSzTx/>
              <a:buNone/>
              <a:defRPr sz="19110">
                <a:solidFill>
                  <a:srgbClr val="DBDBDB"/>
                </a:solidFill>
              </a:defRPr>
            </a:pPr>
            <a:r>
              <a:t>reactive source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4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5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51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52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53" name="What will this prouduce?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1205668"/>
          </a:xfrm>
          <a:prstGeom prst="rect">
            <a:avLst/>
          </a:prstGeom>
        </p:spPr>
        <p:txBody>
          <a:bodyPr/>
          <a:lstStyle/>
          <a:p>
            <a:r>
              <a:t>What will this prouduce?</a:t>
            </a:r>
          </a:p>
        </p:txBody>
      </p:sp>
      <p:sp>
        <p:nvSpPr>
          <p:cNvPr id="354" name="Rectangle"/>
          <p:cNvSpPr/>
          <p:nvPr/>
        </p:nvSpPr>
        <p:spPr>
          <a:xfrm>
            <a:off x="1033450" y="4157637"/>
            <a:ext cx="22317100" cy="632206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5" name="ui &lt;- basicPage( verbatimTextOutput(“text&quot;) )…"/>
          <p:cNvSpPr txBox="1"/>
          <p:nvPr/>
        </p:nvSpPr>
        <p:spPr>
          <a:xfrm>
            <a:off x="1290677" y="4554336"/>
            <a:ext cx="21802646" cy="552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ui &lt;- basicPage( verbatimTextOutput(“text") 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server &lt;- function(input, output){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 &lt;- reactive({ Sys.time()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output$text &lt;- renderPrint({ r()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shinyApp(ui, server)</a:t>
            </a:r>
          </a:p>
        </p:txBody>
      </p:sp>
      <p:grpSp>
        <p:nvGrpSpPr>
          <p:cNvPr id="358" name="Group"/>
          <p:cNvGrpSpPr/>
          <p:nvPr/>
        </p:nvGrpSpPr>
        <p:grpSpPr>
          <a:xfrm>
            <a:off x="10542788" y="6051213"/>
            <a:ext cx="11057335" cy="2136974"/>
            <a:chOff x="0" y="0"/>
            <a:chExt cx="11057334" cy="2136973"/>
          </a:xfrm>
        </p:grpSpPr>
        <p:sp>
          <p:nvSpPr>
            <p:cNvPr id="356" name="An app that reports Sys.time() at the time of first launch, and then doesn’t update it"/>
            <p:cNvSpPr/>
            <p:nvPr/>
          </p:nvSpPr>
          <p:spPr>
            <a:xfrm>
              <a:off x="3444874" y="0"/>
              <a:ext cx="7612461" cy="213697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54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500">
                  <a:solidFill>
                    <a:srgbClr val="005493"/>
                  </a:solidFill>
                </a:defRPr>
              </a:lvl1pPr>
            </a:lstStyle>
            <a:p>
              <a:r>
                <a:t>An app that reports Sys.time() at the time of first launch, and then doesn’t update it</a:t>
              </a:r>
            </a:p>
          </p:txBody>
        </p:sp>
        <p:sp>
          <p:nvSpPr>
            <p:cNvPr id="357" name="Triangle"/>
            <p:cNvSpPr/>
            <p:nvPr/>
          </p:nvSpPr>
          <p:spPr>
            <a:xfrm rot="16200000">
              <a:off x="652561" y="-645617"/>
              <a:ext cx="2130029" cy="3435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54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" grpId="0" animBg="1" advAuto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6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6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66" name="What will this prouduce?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1205668"/>
          </a:xfrm>
          <a:prstGeom prst="rect">
            <a:avLst/>
          </a:prstGeom>
        </p:spPr>
        <p:txBody>
          <a:bodyPr/>
          <a:lstStyle/>
          <a:p>
            <a:r>
              <a:t>What will this prouduce?</a:t>
            </a:r>
          </a:p>
        </p:txBody>
      </p:sp>
      <p:sp>
        <p:nvSpPr>
          <p:cNvPr id="367" name="Rectangle"/>
          <p:cNvSpPr/>
          <p:nvPr/>
        </p:nvSpPr>
        <p:spPr>
          <a:xfrm>
            <a:off x="1033450" y="4157637"/>
            <a:ext cx="22317100" cy="7623226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8" name="ui &lt;- basicPage( verbatimTextOutput(“text&quot;) )…"/>
          <p:cNvSpPr txBox="1"/>
          <p:nvPr/>
        </p:nvSpPr>
        <p:spPr>
          <a:xfrm>
            <a:off x="1290677" y="4385766"/>
            <a:ext cx="21802646" cy="7166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ui &lt;- basicPage( verbatimTextOutput(“text") 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server &lt;- function(input, output){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r &lt;- reactive({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invalidateLater(1000)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Sys.time()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output$text &lt;- renderPrint({ r()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shinyApp(ui, server)</a:t>
            </a:r>
          </a:p>
        </p:txBody>
      </p:sp>
      <p:grpSp>
        <p:nvGrpSpPr>
          <p:cNvPr id="371" name="Group"/>
          <p:cNvGrpSpPr/>
          <p:nvPr/>
        </p:nvGrpSpPr>
        <p:grpSpPr>
          <a:xfrm>
            <a:off x="10542788" y="6250183"/>
            <a:ext cx="11057335" cy="2136975"/>
            <a:chOff x="0" y="0"/>
            <a:chExt cx="11057334" cy="2136973"/>
          </a:xfrm>
        </p:grpSpPr>
        <p:sp>
          <p:nvSpPr>
            <p:cNvPr id="369" name="An app updates reported Sys.time() every second"/>
            <p:cNvSpPr/>
            <p:nvPr/>
          </p:nvSpPr>
          <p:spPr>
            <a:xfrm>
              <a:off x="3444874" y="0"/>
              <a:ext cx="7612461" cy="213697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54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500">
                  <a:solidFill>
                    <a:srgbClr val="005493"/>
                  </a:solidFill>
                </a:defRPr>
              </a:lvl1pPr>
            </a:lstStyle>
            <a:p>
              <a:r>
                <a:t>An app updates reported Sys.time() every second</a:t>
              </a:r>
            </a:p>
          </p:txBody>
        </p:sp>
        <p:sp>
          <p:nvSpPr>
            <p:cNvPr id="370" name="Triangle"/>
            <p:cNvSpPr/>
            <p:nvPr/>
          </p:nvSpPr>
          <p:spPr>
            <a:xfrm rot="16200000">
              <a:off x="652561" y="-645617"/>
              <a:ext cx="2130029" cy="3435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54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" grpId="0" animBg="1" advAuto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Limiting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Limiting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rate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If a reactive value or expression changes too fast for downstream calculations to keep up, you can end up with a bad user experience (laggy experience, wasted work).…"/>
          <p:cNvSpPr txBox="1">
            <a:spLocks noGrp="1"/>
          </p:cNvSpPr>
          <p:nvPr>
            <p:ph type="body" sz="half" idx="1"/>
          </p:nvPr>
        </p:nvSpPr>
        <p:spPr>
          <a:xfrm>
            <a:off x="821869" y="2770421"/>
            <a:ext cx="22752963" cy="3956763"/>
          </a:xfrm>
          <a:prstGeom prst="rect">
            <a:avLst/>
          </a:prstGeom>
        </p:spPr>
        <p:txBody>
          <a:bodyPr/>
          <a:lstStyle/>
          <a:p>
            <a:pPr marL="555097" indent="-555097" defTabSz="751205">
              <a:spcBef>
                <a:spcPts val="2700"/>
              </a:spcBef>
              <a:defRPr sz="4550"/>
            </a:pPr>
            <a:r>
              <a:t>If a reactive value or expression changes too fast for downstream calculations to keep up, you can end up with a bad user experience (laggy experience, wasted work).</a:t>
            </a:r>
          </a:p>
          <a:p>
            <a:pPr marL="1225403" lvl="1" indent="-555097" defTabSz="751205">
              <a:spcBef>
                <a:spcPts val="2700"/>
              </a:spcBef>
              <a:defRPr sz="455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debounce</a:t>
            </a:r>
            <a:r>
              <a:t> and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throttle</a:t>
            </a:r>
            <a:r>
              <a:t> take a reactive expression object as input, and return a rate-limited version of that reactive expression.</a:t>
            </a:r>
          </a:p>
        </p:txBody>
      </p:sp>
      <p:sp>
        <p:nvSpPr>
          <p:cNvPr id="376" name="debounce and throt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debounce and throttle</a:t>
            </a:r>
          </a:p>
        </p:txBody>
      </p:sp>
      <p:sp>
        <p:nvSpPr>
          <p:cNvPr id="377" name="Rectangle"/>
          <p:cNvSpPr/>
          <p:nvPr/>
        </p:nvSpPr>
        <p:spPr>
          <a:xfrm>
            <a:off x="1033450" y="6870700"/>
            <a:ext cx="22317100" cy="5218800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8" name="# A reactive that updates as often as every 50 milliseconds…"/>
          <p:cNvSpPr txBox="1"/>
          <p:nvPr/>
        </p:nvSpPr>
        <p:spPr>
          <a:xfrm>
            <a:off x="1290677" y="6988816"/>
            <a:ext cx="21802646" cy="4982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A reactive that updates as often as every 50 milliseconds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fast_reactive &lt;- reactive({ ...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A reactive that updates no more often than every 2000 milliseconds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throttled_reactive &lt;- throttle(fast_reactive, 2000)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A reactive that doesn't update until fast_reactive has stopped</a:t>
            </a:r>
          </a:p>
          <a:p>
            <a:pPr algn="l">
              <a:defRPr sz="3200">
                <a:solidFill>
                  <a:srgbClr val="91919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changing for at least 1000 milliseconds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debounced_reactive &lt;- debounce(fast_reactive, 1000)</a:t>
            </a:r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8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8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8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8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386" name="Open and run points.R. Click on the plot a few times to create points. Notice the annoying laggy behavior — this is due to a (simulated) expensive summary output.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5637159"/>
          </a:xfrm>
          <a:prstGeom prst="rect">
            <a:avLst/>
          </a:prstGeom>
        </p:spPr>
        <p:txBody>
          <a:bodyPr/>
          <a:lstStyle/>
          <a:p>
            <a:r>
              <a:t>Open and run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points.R</a:t>
            </a:r>
            <a:r>
              <a:t>. Click on the plot a few times to create points. Notice the annoying laggy behavior — this is due to a (simulated) expensive summary output.</a:t>
            </a:r>
          </a:p>
          <a:p>
            <a:r>
              <a:t>Use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debounce</a:t>
            </a:r>
            <a:r>
              <a:t> 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throttle</a:t>
            </a:r>
            <a:r>
              <a:t> to prevent the summary output from running so often.</a:t>
            </a:r>
          </a:p>
        </p:txBody>
      </p:sp>
      <p:pic>
        <p:nvPicPr>
          <p:cNvPr id="387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685000" y="104775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8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7"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39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93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39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5" name="See points-solution.R"/>
          <p:cNvSpPr txBox="1"/>
          <p:nvPr/>
        </p:nvSpPr>
        <p:spPr>
          <a:xfrm>
            <a:off x="3469381" y="5239432"/>
            <a:ext cx="17445237" cy="1605868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spcBef>
                <a:spcPts val="3000"/>
              </a:spcBef>
              <a:buClr>
                <a:srgbClr val="447FB5"/>
              </a:buClr>
              <a:defRPr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See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points-solution.R</a:t>
            </a:r>
          </a:p>
        </p:txBody>
      </p:sp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398" name="advanced reactivit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defTabSz="734694">
              <a:defRPr sz="13350"/>
            </a:lvl1pPr>
          </a:lstStyle>
          <a:p>
            <a:r>
              <a:t>advanced reactivity</a:t>
            </a:r>
          </a:p>
        </p:txBody>
      </p:sp>
      <p:sp>
        <p:nvSpPr>
          <p:cNvPr id="39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0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1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2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Rectangle"/>
          <p:cNvSpPr/>
          <p:nvPr/>
        </p:nvSpPr>
        <p:spPr>
          <a:xfrm>
            <a:off x="1033450" y="4111671"/>
            <a:ext cx="22317101" cy="671562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2" name="ggplot(diamonds, aes(x=cut)) +…"/>
          <p:cNvSpPr txBox="1"/>
          <p:nvPr/>
        </p:nvSpPr>
        <p:spPr>
          <a:xfrm>
            <a:off x="4226162" y="6738736"/>
            <a:ext cx="7674572" cy="1159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ggplot(diamonds, aes(x=cut)) +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geom_bar()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30730" y="1020813"/>
            <a:ext cx="17577874" cy="117712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2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3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Rectangle"/>
          <p:cNvSpPr/>
          <p:nvPr/>
        </p:nvSpPr>
        <p:spPr>
          <a:xfrm>
            <a:off x="1033450" y="4111671"/>
            <a:ext cx="22317101" cy="671562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2" name="ggplot(mtcars, aes(x = hp, y = mpg)) +…"/>
          <p:cNvSpPr txBox="1"/>
          <p:nvPr/>
        </p:nvSpPr>
        <p:spPr>
          <a:xfrm>
            <a:off x="7257256" y="6616499"/>
            <a:ext cx="9625609" cy="1705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ggplot(mtcars, aes(x = hp, y = mpg)) +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geom_point() +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geom_smooth()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2932</Words>
  <Application>Microsoft Office PowerPoint</Application>
  <PresentationFormat>Custom</PresentationFormat>
  <Paragraphs>460</Paragraphs>
  <Slides>67</Slides>
  <Notes>3</Notes>
  <HiddenSlides>0</HiddenSlides>
  <MMClips>7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6" baseType="lpstr">
      <vt:lpstr>Avenir Roman</vt:lpstr>
      <vt:lpstr>Courier</vt:lpstr>
      <vt:lpstr>Gill Sans</vt:lpstr>
      <vt:lpstr>Gill Sans Light</vt:lpstr>
      <vt:lpstr>Helvetica</vt:lpstr>
      <vt:lpstr>Helvetica Neue</vt:lpstr>
      <vt:lpstr>Marker Felt</vt:lpstr>
      <vt:lpstr>Monaco</vt:lpstr>
      <vt:lpstr>Showroom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Arnold, Geoffrey</cp:lastModifiedBy>
  <cp:revision>1</cp:revision>
  <dcterms:modified xsi:type="dcterms:W3CDTF">2020-12-23T14:37:55Z</dcterms:modified>
</cp:coreProperties>
</file>